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89" r:id="rId5"/>
    <p:sldId id="305" r:id="rId6"/>
    <p:sldId id="291" r:id="rId7"/>
    <p:sldId id="304" r:id="rId8"/>
    <p:sldId id="292" r:id="rId9"/>
    <p:sldId id="293" r:id="rId10"/>
    <p:sldId id="294" r:id="rId11"/>
    <p:sldId id="303" r:id="rId12"/>
    <p:sldId id="295" r:id="rId13"/>
    <p:sldId id="296" r:id="rId14"/>
    <p:sldId id="297" r:id="rId15"/>
    <p:sldId id="298" r:id="rId16"/>
    <p:sldId id="299" r:id="rId17"/>
    <p:sldId id="300" r:id="rId18"/>
    <p:sldId id="301" r:id="rId19"/>
    <p:sldId id="302" r:id="rId20"/>
    <p:sldId id="290" r:id="rId21"/>
  </p:sldIdLst>
  <p:sldSz cx="9601200" cy="7315200"/>
  <p:notesSz cx="7026275" cy="9312275"/>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E6C"/>
    <a:srgbClr val="57068C"/>
    <a:srgbClr val="4D5343"/>
    <a:srgbClr val="5E6652"/>
    <a:srgbClr val="21262F"/>
    <a:srgbClr val="353E4D"/>
    <a:srgbClr val="465166"/>
    <a:srgbClr val="5B6983"/>
    <a:srgbClr val="FAAF3F"/>
    <a:srgbClr val="7E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69800" autoAdjust="0"/>
  </p:normalViewPr>
  <p:slideViewPr>
    <p:cSldViewPr>
      <p:cViewPr varScale="1">
        <p:scale>
          <a:sx n="107" d="100"/>
          <a:sy n="107" d="100"/>
        </p:scale>
        <p:origin x="1584" y="102"/>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23A44-8E18-4165-9EDA-5EB141340AB1}" type="doc">
      <dgm:prSet loTypeId="urn:microsoft.com/office/officeart/2005/8/layout/hList7" loCatId="list" qsTypeId="urn:microsoft.com/office/officeart/2005/8/quickstyle/simple2" qsCatId="simple" csTypeId="urn:microsoft.com/office/officeart/2005/8/colors/accent1_2" csCatId="accent1" phldr="1"/>
      <dgm:spPr/>
    </dgm:pt>
    <dgm:pt modelId="{9F5A3302-C751-4AC3-ADF1-9A3434916E96}">
      <dgm:prSet phldrT="[Text]" custT="1"/>
      <dgm:spPr/>
      <dgm:t>
        <a:bodyPr/>
        <a:lstStyle/>
        <a:p>
          <a:r>
            <a:rPr lang="en-US" sz="2000" dirty="0"/>
            <a:t>Goal 1: </a:t>
          </a:r>
        </a:p>
        <a:p>
          <a:r>
            <a:rPr lang="en-US" sz="2000" dirty="0"/>
            <a:t> </a:t>
          </a:r>
          <a:r>
            <a:rPr lang="en-US" sz="3100" b="1" dirty="0"/>
            <a:t>Reduce Work</a:t>
          </a:r>
        </a:p>
      </dgm:t>
    </dgm:pt>
    <dgm:pt modelId="{E373A2CE-DA5D-4FE1-828C-5BED0E497882}" type="parTrans" cxnId="{CC20D4D8-703F-4112-A74A-33A8B4D1EFAF}">
      <dgm:prSet/>
      <dgm:spPr/>
      <dgm:t>
        <a:bodyPr/>
        <a:lstStyle/>
        <a:p>
          <a:endParaRPr lang="en-US"/>
        </a:p>
      </dgm:t>
    </dgm:pt>
    <dgm:pt modelId="{C654C1E6-24FC-4FE2-8F28-A9E7F62D43C9}" type="sibTrans" cxnId="{CC20D4D8-703F-4112-A74A-33A8B4D1EFAF}">
      <dgm:prSet/>
      <dgm:spPr/>
      <dgm:t>
        <a:bodyPr/>
        <a:lstStyle/>
        <a:p>
          <a:endParaRPr lang="en-US"/>
        </a:p>
      </dgm:t>
    </dgm:pt>
    <dgm:pt modelId="{F34EF924-8B02-419C-8742-105697CEEE43}">
      <dgm:prSet phldrT="[Text]" custT="1"/>
      <dgm:spPr>
        <a:solidFill>
          <a:schemeClr val="tx2"/>
        </a:solidFill>
      </dgm:spPr>
      <dgm:t>
        <a:bodyPr/>
        <a:lstStyle/>
        <a:p>
          <a:r>
            <a:rPr lang="en-US" sz="2000" dirty="0"/>
            <a:t>Goal 2:</a:t>
          </a:r>
        </a:p>
        <a:p>
          <a:r>
            <a:rPr lang="en-US" sz="2000" dirty="0"/>
            <a:t>  </a:t>
          </a:r>
          <a:r>
            <a:rPr lang="en-US" sz="3100" b="1" dirty="0">
              <a:effectLst>
                <a:outerShdw blurRad="38100" dist="38100" dir="2700000" algn="tl">
                  <a:srgbClr val="000000">
                    <a:alpha val="43137"/>
                  </a:srgbClr>
                </a:outerShdw>
              </a:effectLst>
            </a:rPr>
            <a:t>Reduce Risk</a:t>
          </a:r>
        </a:p>
      </dgm:t>
    </dgm:pt>
    <dgm:pt modelId="{06DC6FEF-37A3-442B-BC6C-E8B06DDBFABB}" type="parTrans" cxnId="{E927C01C-D2C6-4D71-95A9-293D62B334CD}">
      <dgm:prSet/>
      <dgm:spPr/>
      <dgm:t>
        <a:bodyPr/>
        <a:lstStyle/>
        <a:p>
          <a:endParaRPr lang="en-US"/>
        </a:p>
      </dgm:t>
    </dgm:pt>
    <dgm:pt modelId="{20E70F7E-606B-454C-85DC-F58B2E539009}" type="sibTrans" cxnId="{E927C01C-D2C6-4D71-95A9-293D62B334CD}">
      <dgm:prSet/>
      <dgm:spPr/>
      <dgm:t>
        <a:bodyPr/>
        <a:lstStyle/>
        <a:p>
          <a:endParaRPr lang="en-US"/>
        </a:p>
      </dgm:t>
    </dgm:pt>
    <dgm:pt modelId="{D4EA2C06-EED7-4A27-83D3-1CEBEE747FCF}">
      <dgm:prSet phldrT="[Text]" custT="1"/>
      <dgm:spPr>
        <a:solidFill>
          <a:schemeClr val="bg2"/>
        </a:solidFill>
      </dgm:spPr>
      <dgm:t>
        <a:bodyPr/>
        <a:lstStyle/>
        <a:p>
          <a:r>
            <a:rPr lang="en-US" sz="2000" dirty="0"/>
            <a:t>Goal 4: </a:t>
          </a:r>
        </a:p>
        <a:p>
          <a:r>
            <a:rPr lang="en-US" sz="2000" dirty="0"/>
            <a:t> </a:t>
          </a:r>
          <a:r>
            <a:rPr lang="en-US" sz="3100" b="1" dirty="0">
              <a:effectLst>
                <a:outerShdw blurRad="38100" dist="38100" dir="2700000" algn="tl">
                  <a:srgbClr val="000000">
                    <a:alpha val="43137"/>
                  </a:srgbClr>
                </a:outerShdw>
              </a:effectLst>
            </a:rPr>
            <a:t>Save Money</a:t>
          </a:r>
        </a:p>
      </dgm:t>
    </dgm:pt>
    <dgm:pt modelId="{B0437D6B-37A8-4B68-A0B6-DB1D0D9E4ED3}" type="parTrans" cxnId="{DD990F7F-C974-439C-81BE-9E127E496524}">
      <dgm:prSet/>
      <dgm:spPr/>
      <dgm:t>
        <a:bodyPr/>
        <a:lstStyle/>
        <a:p>
          <a:endParaRPr lang="en-US"/>
        </a:p>
      </dgm:t>
    </dgm:pt>
    <dgm:pt modelId="{BA4E045A-98C6-4A97-BC63-58199BD2A5D6}" type="sibTrans" cxnId="{DD990F7F-C974-439C-81BE-9E127E496524}">
      <dgm:prSet/>
      <dgm:spPr/>
      <dgm:t>
        <a:bodyPr/>
        <a:lstStyle/>
        <a:p>
          <a:endParaRPr lang="en-US"/>
        </a:p>
      </dgm:t>
    </dgm:pt>
    <dgm:pt modelId="{5328DF25-9005-45E4-A43B-57D8B5851C84}">
      <dgm:prSet custT="1"/>
      <dgm:spPr>
        <a:solidFill>
          <a:schemeClr val="accent4"/>
        </a:solidFill>
      </dgm:spPr>
      <dgm:t>
        <a:bodyPr/>
        <a:lstStyle/>
        <a:p>
          <a:r>
            <a:rPr lang="en-US" sz="2000" dirty="0"/>
            <a:t>Goal 3: </a:t>
          </a:r>
        </a:p>
        <a:p>
          <a:r>
            <a:rPr lang="en-US" sz="2000" dirty="0"/>
            <a:t> </a:t>
          </a:r>
          <a:r>
            <a:rPr lang="en-US" sz="3100" b="1" dirty="0">
              <a:effectLst>
                <a:outerShdw blurRad="38100" dist="38100" dir="2700000" algn="tl">
                  <a:srgbClr val="000000">
                    <a:alpha val="43137"/>
                  </a:srgbClr>
                </a:outerShdw>
              </a:effectLst>
            </a:rPr>
            <a:t>Greater Expertise</a:t>
          </a:r>
        </a:p>
      </dgm:t>
    </dgm:pt>
    <dgm:pt modelId="{E5AB7630-DA57-45DA-ACA2-CB6DCCE4D98F}" type="parTrans" cxnId="{362A407C-66AC-43CF-8612-2941D1A0ECAC}">
      <dgm:prSet/>
      <dgm:spPr/>
      <dgm:t>
        <a:bodyPr/>
        <a:lstStyle/>
        <a:p>
          <a:endParaRPr lang="en-US"/>
        </a:p>
      </dgm:t>
    </dgm:pt>
    <dgm:pt modelId="{926DA8D9-A204-43D1-9FE1-19CCFEAA08E0}" type="sibTrans" cxnId="{362A407C-66AC-43CF-8612-2941D1A0ECAC}">
      <dgm:prSet/>
      <dgm:spPr/>
      <dgm:t>
        <a:bodyPr/>
        <a:lstStyle/>
        <a:p>
          <a:endParaRPr lang="en-US"/>
        </a:p>
      </dgm:t>
    </dgm:pt>
    <dgm:pt modelId="{12A9C979-06DD-41FB-B9CF-D7C82A3A4FE2}" type="pres">
      <dgm:prSet presAssocID="{95123A44-8E18-4165-9EDA-5EB141340AB1}" presName="Name0" presStyleCnt="0">
        <dgm:presLayoutVars>
          <dgm:dir/>
          <dgm:resizeHandles val="exact"/>
        </dgm:presLayoutVars>
      </dgm:prSet>
      <dgm:spPr/>
    </dgm:pt>
    <dgm:pt modelId="{3137D979-1724-4040-A099-07AA2F2E9B9A}" type="pres">
      <dgm:prSet presAssocID="{95123A44-8E18-4165-9EDA-5EB141340AB1}" presName="fgShape" presStyleLbl="fgShp" presStyleIdx="0" presStyleCnt="1"/>
      <dgm:spPr>
        <a:solidFill>
          <a:schemeClr val="accent6"/>
        </a:solidFill>
      </dgm:spPr>
    </dgm:pt>
    <dgm:pt modelId="{E94D27E0-CFBC-4E8F-B8FE-42F7989DF231}" type="pres">
      <dgm:prSet presAssocID="{95123A44-8E18-4165-9EDA-5EB141340AB1}" presName="linComp" presStyleCnt="0"/>
      <dgm:spPr/>
    </dgm:pt>
    <dgm:pt modelId="{98EA8FB2-03D9-46E4-942B-473115A556B0}" type="pres">
      <dgm:prSet presAssocID="{9F5A3302-C751-4AC3-ADF1-9A3434916E96}" presName="compNode" presStyleCnt="0"/>
      <dgm:spPr/>
    </dgm:pt>
    <dgm:pt modelId="{9351A785-47D7-4F58-9A28-FC176A92770E}" type="pres">
      <dgm:prSet presAssocID="{9F5A3302-C751-4AC3-ADF1-9A3434916E96}" presName="bkgdShape" presStyleLbl="node1" presStyleIdx="0" presStyleCnt="4"/>
      <dgm:spPr/>
    </dgm:pt>
    <dgm:pt modelId="{45FD7FEA-5C6C-473F-92F5-187EBF35923C}" type="pres">
      <dgm:prSet presAssocID="{9F5A3302-C751-4AC3-ADF1-9A3434916E96}" presName="nodeTx" presStyleLbl="node1" presStyleIdx="0" presStyleCnt="4">
        <dgm:presLayoutVars>
          <dgm:bulletEnabled val="1"/>
        </dgm:presLayoutVars>
      </dgm:prSet>
      <dgm:spPr/>
    </dgm:pt>
    <dgm:pt modelId="{1F3F0545-3BEB-4F85-B824-A71C3AC2A926}" type="pres">
      <dgm:prSet presAssocID="{9F5A3302-C751-4AC3-ADF1-9A3434916E96}" presName="invisiNode" presStyleLbl="node1" presStyleIdx="0" presStyleCnt="4"/>
      <dgm:spPr/>
    </dgm:pt>
    <dgm:pt modelId="{E8690799-A906-432E-ACE9-F9E2180E5E1A}" type="pres">
      <dgm:prSet presAssocID="{9F5A3302-C751-4AC3-ADF1-9A3434916E9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988AC5B8-5FF8-4149-B77F-98E4D045EA70}" type="pres">
      <dgm:prSet presAssocID="{C654C1E6-24FC-4FE2-8F28-A9E7F62D43C9}" presName="sibTrans" presStyleLbl="sibTrans2D1" presStyleIdx="0" presStyleCnt="0"/>
      <dgm:spPr/>
    </dgm:pt>
    <dgm:pt modelId="{70333897-6E88-420A-9AA0-B86FBCB23DE0}" type="pres">
      <dgm:prSet presAssocID="{F34EF924-8B02-419C-8742-105697CEEE43}" presName="compNode" presStyleCnt="0"/>
      <dgm:spPr/>
    </dgm:pt>
    <dgm:pt modelId="{5675EE7C-990F-4699-A097-E05A965A474C}" type="pres">
      <dgm:prSet presAssocID="{F34EF924-8B02-419C-8742-105697CEEE43}" presName="bkgdShape" presStyleLbl="node1" presStyleIdx="1" presStyleCnt="4"/>
      <dgm:spPr/>
    </dgm:pt>
    <dgm:pt modelId="{C9AFFF76-74CB-4921-A3AA-55C08A1FC1D3}" type="pres">
      <dgm:prSet presAssocID="{F34EF924-8B02-419C-8742-105697CEEE43}" presName="nodeTx" presStyleLbl="node1" presStyleIdx="1" presStyleCnt="4">
        <dgm:presLayoutVars>
          <dgm:bulletEnabled val="1"/>
        </dgm:presLayoutVars>
      </dgm:prSet>
      <dgm:spPr/>
    </dgm:pt>
    <dgm:pt modelId="{4E5BE088-4D44-4DAD-9293-5585D163EF27}" type="pres">
      <dgm:prSet presAssocID="{F34EF924-8B02-419C-8742-105697CEEE43}" presName="invisiNode" presStyleLbl="node1" presStyleIdx="1" presStyleCnt="4"/>
      <dgm:spPr/>
    </dgm:pt>
    <dgm:pt modelId="{D82885DF-F7E4-4519-8BD7-C6C15855BFAB}" type="pres">
      <dgm:prSet presAssocID="{F34EF924-8B02-419C-8742-105697CEEE43}"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0A14C54B-1D6A-4D06-9814-A0BF7EA323A7}" type="pres">
      <dgm:prSet presAssocID="{20E70F7E-606B-454C-85DC-F58B2E539009}" presName="sibTrans" presStyleLbl="sibTrans2D1" presStyleIdx="0" presStyleCnt="0"/>
      <dgm:spPr/>
    </dgm:pt>
    <dgm:pt modelId="{6E132B18-2083-4943-A949-BA0B74F0B9DD}" type="pres">
      <dgm:prSet presAssocID="{5328DF25-9005-45E4-A43B-57D8B5851C84}" presName="compNode" presStyleCnt="0"/>
      <dgm:spPr/>
    </dgm:pt>
    <dgm:pt modelId="{0880150F-91A5-40C4-9B9A-BDB0DBCAEC03}" type="pres">
      <dgm:prSet presAssocID="{5328DF25-9005-45E4-A43B-57D8B5851C84}" presName="bkgdShape" presStyleLbl="node1" presStyleIdx="2" presStyleCnt="4"/>
      <dgm:spPr/>
    </dgm:pt>
    <dgm:pt modelId="{135D79F0-CE25-4A70-BC57-210B54D8ED19}" type="pres">
      <dgm:prSet presAssocID="{5328DF25-9005-45E4-A43B-57D8B5851C84}" presName="nodeTx" presStyleLbl="node1" presStyleIdx="2" presStyleCnt="4">
        <dgm:presLayoutVars>
          <dgm:bulletEnabled val="1"/>
        </dgm:presLayoutVars>
      </dgm:prSet>
      <dgm:spPr/>
    </dgm:pt>
    <dgm:pt modelId="{C185EA04-7344-4E50-8E66-3F31DE4736BB}" type="pres">
      <dgm:prSet presAssocID="{5328DF25-9005-45E4-A43B-57D8B5851C84}" presName="invisiNode" presStyleLbl="node1" presStyleIdx="2" presStyleCnt="4"/>
      <dgm:spPr/>
    </dgm:pt>
    <dgm:pt modelId="{D8187DF3-BE18-4441-BFBC-8D735C9D6B42}" type="pres">
      <dgm:prSet presAssocID="{5328DF25-9005-45E4-A43B-57D8B5851C84}" presName="imagNod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a:ext>
      </dgm:extLst>
    </dgm:pt>
    <dgm:pt modelId="{EA42E075-468C-414A-BD1E-936E55AEF804}" type="pres">
      <dgm:prSet presAssocID="{926DA8D9-A204-43D1-9FE1-19CCFEAA08E0}" presName="sibTrans" presStyleLbl="sibTrans2D1" presStyleIdx="0" presStyleCnt="0"/>
      <dgm:spPr/>
    </dgm:pt>
    <dgm:pt modelId="{34B2B8ED-9A4C-42E0-8B72-70C167D9EAD2}" type="pres">
      <dgm:prSet presAssocID="{D4EA2C06-EED7-4A27-83D3-1CEBEE747FCF}" presName="compNode" presStyleCnt="0"/>
      <dgm:spPr/>
    </dgm:pt>
    <dgm:pt modelId="{585C626F-60EC-4E3F-9AD3-3232F7DD84F8}" type="pres">
      <dgm:prSet presAssocID="{D4EA2C06-EED7-4A27-83D3-1CEBEE747FCF}" presName="bkgdShape" presStyleLbl="node1" presStyleIdx="3" presStyleCnt="4"/>
      <dgm:spPr/>
    </dgm:pt>
    <dgm:pt modelId="{F5D0BC36-D22D-4267-8433-7CCCE98D31FD}" type="pres">
      <dgm:prSet presAssocID="{D4EA2C06-EED7-4A27-83D3-1CEBEE747FCF}" presName="nodeTx" presStyleLbl="node1" presStyleIdx="3" presStyleCnt="4">
        <dgm:presLayoutVars>
          <dgm:bulletEnabled val="1"/>
        </dgm:presLayoutVars>
      </dgm:prSet>
      <dgm:spPr/>
    </dgm:pt>
    <dgm:pt modelId="{D735C2C3-F7E5-4DB7-B97F-389F6301C3D0}" type="pres">
      <dgm:prSet presAssocID="{D4EA2C06-EED7-4A27-83D3-1CEBEE747FCF}" presName="invisiNode" presStyleLbl="node1" presStyleIdx="3" presStyleCnt="4"/>
      <dgm:spPr/>
    </dgm:pt>
    <dgm:pt modelId="{B90389F5-A81E-48FC-A040-3ECF173DD5E7}" type="pres">
      <dgm:prSet presAssocID="{D4EA2C06-EED7-4A27-83D3-1CEBEE747FCF}"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a:ext>
      </dgm:extLst>
    </dgm:pt>
  </dgm:ptLst>
  <dgm:cxnLst>
    <dgm:cxn modelId="{2487350E-717E-4720-B996-408BEAEC03AB}" type="presOf" srcId="{5328DF25-9005-45E4-A43B-57D8B5851C84}" destId="{0880150F-91A5-40C4-9B9A-BDB0DBCAEC03}" srcOrd="0" destOrd="0" presId="urn:microsoft.com/office/officeart/2005/8/layout/hList7"/>
    <dgm:cxn modelId="{E927C01C-D2C6-4D71-95A9-293D62B334CD}" srcId="{95123A44-8E18-4165-9EDA-5EB141340AB1}" destId="{F34EF924-8B02-419C-8742-105697CEEE43}" srcOrd="1" destOrd="0" parTransId="{06DC6FEF-37A3-442B-BC6C-E8B06DDBFABB}" sibTransId="{20E70F7E-606B-454C-85DC-F58B2E539009}"/>
    <dgm:cxn modelId="{BE61091F-FFCB-4557-B166-D6032289FAC8}" type="presOf" srcId="{D4EA2C06-EED7-4A27-83D3-1CEBEE747FCF}" destId="{F5D0BC36-D22D-4267-8433-7CCCE98D31FD}" srcOrd="1" destOrd="0" presId="urn:microsoft.com/office/officeart/2005/8/layout/hList7"/>
    <dgm:cxn modelId="{A4D3C440-B7D6-4194-8EFF-1FA5C6B95CE7}" type="presOf" srcId="{95123A44-8E18-4165-9EDA-5EB141340AB1}" destId="{12A9C979-06DD-41FB-B9CF-D7C82A3A4FE2}" srcOrd="0" destOrd="0" presId="urn:microsoft.com/office/officeart/2005/8/layout/hList7"/>
    <dgm:cxn modelId="{32C91462-08C8-4891-8C9A-2AA03944C133}" type="presOf" srcId="{F34EF924-8B02-419C-8742-105697CEEE43}" destId="{C9AFFF76-74CB-4921-A3AA-55C08A1FC1D3}" srcOrd="1" destOrd="0" presId="urn:microsoft.com/office/officeart/2005/8/layout/hList7"/>
    <dgm:cxn modelId="{1625CB54-D6BA-4B0C-8311-E0FBE30F8982}" type="presOf" srcId="{5328DF25-9005-45E4-A43B-57D8B5851C84}" destId="{135D79F0-CE25-4A70-BC57-210B54D8ED19}" srcOrd="1" destOrd="0" presId="urn:microsoft.com/office/officeart/2005/8/layout/hList7"/>
    <dgm:cxn modelId="{557C8358-F4E8-498F-9A0F-434F1485E87D}" type="presOf" srcId="{20E70F7E-606B-454C-85DC-F58B2E539009}" destId="{0A14C54B-1D6A-4D06-9814-A0BF7EA323A7}" srcOrd="0" destOrd="0" presId="urn:microsoft.com/office/officeart/2005/8/layout/hList7"/>
    <dgm:cxn modelId="{362A407C-66AC-43CF-8612-2941D1A0ECAC}" srcId="{95123A44-8E18-4165-9EDA-5EB141340AB1}" destId="{5328DF25-9005-45E4-A43B-57D8B5851C84}" srcOrd="2" destOrd="0" parTransId="{E5AB7630-DA57-45DA-ACA2-CB6DCCE4D98F}" sibTransId="{926DA8D9-A204-43D1-9FE1-19CCFEAA08E0}"/>
    <dgm:cxn modelId="{DD990F7F-C974-439C-81BE-9E127E496524}" srcId="{95123A44-8E18-4165-9EDA-5EB141340AB1}" destId="{D4EA2C06-EED7-4A27-83D3-1CEBEE747FCF}" srcOrd="3" destOrd="0" parTransId="{B0437D6B-37A8-4B68-A0B6-DB1D0D9E4ED3}" sibTransId="{BA4E045A-98C6-4A97-BC63-58199BD2A5D6}"/>
    <dgm:cxn modelId="{72F6BF8F-31CB-411C-A607-27368DB68A59}" type="presOf" srcId="{D4EA2C06-EED7-4A27-83D3-1CEBEE747FCF}" destId="{585C626F-60EC-4E3F-9AD3-3232F7DD84F8}" srcOrd="0" destOrd="0" presId="urn:microsoft.com/office/officeart/2005/8/layout/hList7"/>
    <dgm:cxn modelId="{2C59F990-88CC-431F-84E6-6A4EDB8F8F51}" type="presOf" srcId="{9F5A3302-C751-4AC3-ADF1-9A3434916E96}" destId="{9351A785-47D7-4F58-9A28-FC176A92770E}" srcOrd="0" destOrd="0" presId="urn:microsoft.com/office/officeart/2005/8/layout/hList7"/>
    <dgm:cxn modelId="{C0225796-F0DD-4F5A-A6ED-EA4CD567BFD7}" type="presOf" srcId="{926DA8D9-A204-43D1-9FE1-19CCFEAA08E0}" destId="{EA42E075-468C-414A-BD1E-936E55AEF804}" srcOrd="0" destOrd="0" presId="urn:microsoft.com/office/officeart/2005/8/layout/hList7"/>
    <dgm:cxn modelId="{A6F7BC9D-1BB5-4A9C-84CB-322547BEEA1B}" type="presOf" srcId="{9F5A3302-C751-4AC3-ADF1-9A3434916E96}" destId="{45FD7FEA-5C6C-473F-92F5-187EBF35923C}" srcOrd="1" destOrd="0" presId="urn:microsoft.com/office/officeart/2005/8/layout/hList7"/>
    <dgm:cxn modelId="{13F797B8-B595-4686-82DF-1387D17D53E5}" type="presOf" srcId="{F34EF924-8B02-419C-8742-105697CEEE43}" destId="{5675EE7C-990F-4699-A097-E05A965A474C}" srcOrd="0" destOrd="0" presId="urn:microsoft.com/office/officeart/2005/8/layout/hList7"/>
    <dgm:cxn modelId="{CC20D4D8-703F-4112-A74A-33A8B4D1EFAF}" srcId="{95123A44-8E18-4165-9EDA-5EB141340AB1}" destId="{9F5A3302-C751-4AC3-ADF1-9A3434916E96}" srcOrd="0" destOrd="0" parTransId="{E373A2CE-DA5D-4FE1-828C-5BED0E497882}" sibTransId="{C654C1E6-24FC-4FE2-8F28-A9E7F62D43C9}"/>
    <dgm:cxn modelId="{54B64BDF-1F41-4678-9767-819EFCCE7CFA}" type="presOf" srcId="{C654C1E6-24FC-4FE2-8F28-A9E7F62D43C9}" destId="{988AC5B8-5FF8-4149-B77F-98E4D045EA70}" srcOrd="0" destOrd="0" presId="urn:microsoft.com/office/officeart/2005/8/layout/hList7"/>
    <dgm:cxn modelId="{1233BBB4-2D2F-4635-94FD-D30F6201F768}" type="presParOf" srcId="{12A9C979-06DD-41FB-B9CF-D7C82A3A4FE2}" destId="{3137D979-1724-4040-A099-07AA2F2E9B9A}" srcOrd="0" destOrd="0" presId="urn:microsoft.com/office/officeart/2005/8/layout/hList7"/>
    <dgm:cxn modelId="{C3ED04DD-8461-48D2-9D13-D1D74BBAB69B}" type="presParOf" srcId="{12A9C979-06DD-41FB-B9CF-D7C82A3A4FE2}" destId="{E94D27E0-CFBC-4E8F-B8FE-42F7989DF231}" srcOrd="1" destOrd="0" presId="urn:microsoft.com/office/officeart/2005/8/layout/hList7"/>
    <dgm:cxn modelId="{C497707C-3397-46A5-8FA5-6A523ADA8745}" type="presParOf" srcId="{E94D27E0-CFBC-4E8F-B8FE-42F7989DF231}" destId="{98EA8FB2-03D9-46E4-942B-473115A556B0}" srcOrd="0" destOrd="0" presId="urn:microsoft.com/office/officeart/2005/8/layout/hList7"/>
    <dgm:cxn modelId="{27F66708-4D77-48E6-9AAB-2604C159AAC3}" type="presParOf" srcId="{98EA8FB2-03D9-46E4-942B-473115A556B0}" destId="{9351A785-47D7-4F58-9A28-FC176A92770E}" srcOrd="0" destOrd="0" presId="urn:microsoft.com/office/officeart/2005/8/layout/hList7"/>
    <dgm:cxn modelId="{B1A38FE1-9D55-49C0-8B34-29EBBA26DBAB}" type="presParOf" srcId="{98EA8FB2-03D9-46E4-942B-473115A556B0}" destId="{45FD7FEA-5C6C-473F-92F5-187EBF35923C}" srcOrd="1" destOrd="0" presId="urn:microsoft.com/office/officeart/2005/8/layout/hList7"/>
    <dgm:cxn modelId="{EF32DD8C-EE92-4FCB-8E27-CB9F4F9AA521}" type="presParOf" srcId="{98EA8FB2-03D9-46E4-942B-473115A556B0}" destId="{1F3F0545-3BEB-4F85-B824-A71C3AC2A926}" srcOrd="2" destOrd="0" presId="urn:microsoft.com/office/officeart/2005/8/layout/hList7"/>
    <dgm:cxn modelId="{5A3C933F-B0F6-44A5-995D-A49740C98912}" type="presParOf" srcId="{98EA8FB2-03D9-46E4-942B-473115A556B0}" destId="{E8690799-A906-432E-ACE9-F9E2180E5E1A}" srcOrd="3" destOrd="0" presId="urn:microsoft.com/office/officeart/2005/8/layout/hList7"/>
    <dgm:cxn modelId="{4EC0D98E-6ADA-43BD-BEB0-695FDF93FBBE}" type="presParOf" srcId="{E94D27E0-CFBC-4E8F-B8FE-42F7989DF231}" destId="{988AC5B8-5FF8-4149-B77F-98E4D045EA70}" srcOrd="1" destOrd="0" presId="urn:microsoft.com/office/officeart/2005/8/layout/hList7"/>
    <dgm:cxn modelId="{095D0022-0C18-425A-B676-9BF1418D0047}" type="presParOf" srcId="{E94D27E0-CFBC-4E8F-B8FE-42F7989DF231}" destId="{70333897-6E88-420A-9AA0-B86FBCB23DE0}" srcOrd="2" destOrd="0" presId="urn:microsoft.com/office/officeart/2005/8/layout/hList7"/>
    <dgm:cxn modelId="{D74296E1-F5C7-4232-AA26-AE6F28A510E8}" type="presParOf" srcId="{70333897-6E88-420A-9AA0-B86FBCB23DE0}" destId="{5675EE7C-990F-4699-A097-E05A965A474C}" srcOrd="0" destOrd="0" presId="urn:microsoft.com/office/officeart/2005/8/layout/hList7"/>
    <dgm:cxn modelId="{9D9A7B56-196B-4696-BAAA-83D33A6D430A}" type="presParOf" srcId="{70333897-6E88-420A-9AA0-B86FBCB23DE0}" destId="{C9AFFF76-74CB-4921-A3AA-55C08A1FC1D3}" srcOrd="1" destOrd="0" presId="urn:microsoft.com/office/officeart/2005/8/layout/hList7"/>
    <dgm:cxn modelId="{EEB238D8-8655-4D15-8F16-1A1A094EF50D}" type="presParOf" srcId="{70333897-6E88-420A-9AA0-B86FBCB23DE0}" destId="{4E5BE088-4D44-4DAD-9293-5585D163EF27}" srcOrd="2" destOrd="0" presId="urn:microsoft.com/office/officeart/2005/8/layout/hList7"/>
    <dgm:cxn modelId="{D50370B2-E829-4CFD-A104-94A1FA20DE18}" type="presParOf" srcId="{70333897-6E88-420A-9AA0-B86FBCB23DE0}" destId="{D82885DF-F7E4-4519-8BD7-C6C15855BFAB}" srcOrd="3" destOrd="0" presId="urn:microsoft.com/office/officeart/2005/8/layout/hList7"/>
    <dgm:cxn modelId="{A9EDB781-626E-44C6-841F-E31B468F19EC}" type="presParOf" srcId="{E94D27E0-CFBC-4E8F-B8FE-42F7989DF231}" destId="{0A14C54B-1D6A-4D06-9814-A0BF7EA323A7}" srcOrd="3" destOrd="0" presId="urn:microsoft.com/office/officeart/2005/8/layout/hList7"/>
    <dgm:cxn modelId="{E4A25032-5E5A-49AC-BAA4-73EA25B3DFD1}" type="presParOf" srcId="{E94D27E0-CFBC-4E8F-B8FE-42F7989DF231}" destId="{6E132B18-2083-4943-A949-BA0B74F0B9DD}" srcOrd="4" destOrd="0" presId="urn:microsoft.com/office/officeart/2005/8/layout/hList7"/>
    <dgm:cxn modelId="{9747F1FB-3C1E-41D6-BDDD-5B4AE5DE517A}" type="presParOf" srcId="{6E132B18-2083-4943-A949-BA0B74F0B9DD}" destId="{0880150F-91A5-40C4-9B9A-BDB0DBCAEC03}" srcOrd="0" destOrd="0" presId="urn:microsoft.com/office/officeart/2005/8/layout/hList7"/>
    <dgm:cxn modelId="{91DB2F01-EF84-4277-9793-366365E526AB}" type="presParOf" srcId="{6E132B18-2083-4943-A949-BA0B74F0B9DD}" destId="{135D79F0-CE25-4A70-BC57-210B54D8ED19}" srcOrd="1" destOrd="0" presId="urn:microsoft.com/office/officeart/2005/8/layout/hList7"/>
    <dgm:cxn modelId="{F525C3EE-601F-4372-92BB-971A5852E29F}" type="presParOf" srcId="{6E132B18-2083-4943-A949-BA0B74F0B9DD}" destId="{C185EA04-7344-4E50-8E66-3F31DE4736BB}" srcOrd="2" destOrd="0" presId="urn:microsoft.com/office/officeart/2005/8/layout/hList7"/>
    <dgm:cxn modelId="{DA1DDD94-9A27-4D11-B032-556C71A85F70}" type="presParOf" srcId="{6E132B18-2083-4943-A949-BA0B74F0B9DD}" destId="{D8187DF3-BE18-4441-BFBC-8D735C9D6B42}" srcOrd="3" destOrd="0" presId="urn:microsoft.com/office/officeart/2005/8/layout/hList7"/>
    <dgm:cxn modelId="{4264FF71-A20D-42C9-A1DC-A32D9D6D2921}" type="presParOf" srcId="{E94D27E0-CFBC-4E8F-B8FE-42F7989DF231}" destId="{EA42E075-468C-414A-BD1E-936E55AEF804}" srcOrd="5" destOrd="0" presId="urn:microsoft.com/office/officeart/2005/8/layout/hList7"/>
    <dgm:cxn modelId="{D632F7E4-DB2B-4A74-A4AD-936E5919366B}" type="presParOf" srcId="{E94D27E0-CFBC-4E8F-B8FE-42F7989DF231}" destId="{34B2B8ED-9A4C-42E0-8B72-70C167D9EAD2}" srcOrd="6" destOrd="0" presId="urn:microsoft.com/office/officeart/2005/8/layout/hList7"/>
    <dgm:cxn modelId="{9058E7A2-DA46-4A37-BECB-4CAD1F0FEAC7}" type="presParOf" srcId="{34B2B8ED-9A4C-42E0-8B72-70C167D9EAD2}" destId="{585C626F-60EC-4E3F-9AD3-3232F7DD84F8}" srcOrd="0" destOrd="0" presId="urn:microsoft.com/office/officeart/2005/8/layout/hList7"/>
    <dgm:cxn modelId="{0B6E6139-7CF5-42A5-ACA5-3DCACD9B6C3B}" type="presParOf" srcId="{34B2B8ED-9A4C-42E0-8B72-70C167D9EAD2}" destId="{F5D0BC36-D22D-4267-8433-7CCCE98D31FD}" srcOrd="1" destOrd="0" presId="urn:microsoft.com/office/officeart/2005/8/layout/hList7"/>
    <dgm:cxn modelId="{9FB6F325-5221-494E-8A3E-9167662CE722}" type="presParOf" srcId="{34B2B8ED-9A4C-42E0-8B72-70C167D9EAD2}" destId="{D735C2C3-F7E5-4DB7-B97F-389F6301C3D0}" srcOrd="2" destOrd="0" presId="urn:microsoft.com/office/officeart/2005/8/layout/hList7"/>
    <dgm:cxn modelId="{BE01482B-AE9A-4DA6-8A21-223E2B2C9E5B}" type="presParOf" srcId="{34B2B8ED-9A4C-42E0-8B72-70C167D9EAD2}" destId="{B90389F5-A81E-48FC-A040-3ECF173DD5E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1A785-47D7-4F58-9A28-FC176A92770E}">
      <dsp:nvSpPr>
        <dsp:cNvPr id="0" name=""/>
        <dsp:cNvSpPr/>
      </dsp:nvSpPr>
      <dsp:spPr>
        <a:xfrm>
          <a:off x="1998" y="0"/>
          <a:ext cx="2094988" cy="42672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Goal 1: </a:t>
          </a:r>
        </a:p>
        <a:p>
          <a:pPr marL="0" lvl="0" indent="0" algn="ctr" defTabSz="889000">
            <a:lnSpc>
              <a:spcPct val="90000"/>
            </a:lnSpc>
            <a:spcBef>
              <a:spcPct val="0"/>
            </a:spcBef>
            <a:spcAft>
              <a:spcPct val="35000"/>
            </a:spcAft>
            <a:buNone/>
          </a:pPr>
          <a:r>
            <a:rPr lang="en-US" sz="2000" kern="1200" dirty="0"/>
            <a:t> </a:t>
          </a:r>
          <a:r>
            <a:rPr lang="en-US" sz="3100" b="1" kern="1200" dirty="0"/>
            <a:t>Reduce Work</a:t>
          </a:r>
        </a:p>
      </dsp:txBody>
      <dsp:txXfrm>
        <a:off x="1998" y="1706880"/>
        <a:ext cx="2094988" cy="1706880"/>
      </dsp:txXfrm>
    </dsp:sp>
    <dsp:sp modelId="{E8690799-A906-432E-ACE9-F9E2180E5E1A}">
      <dsp:nvSpPr>
        <dsp:cNvPr id="0" name=""/>
        <dsp:cNvSpPr/>
      </dsp:nvSpPr>
      <dsp:spPr>
        <a:xfrm>
          <a:off x="339004" y="256032"/>
          <a:ext cx="1420977" cy="14209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675EE7C-990F-4699-A097-E05A965A474C}">
      <dsp:nvSpPr>
        <dsp:cNvPr id="0" name=""/>
        <dsp:cNvSpPr/>
      </dsp:nvSpPr>
      <dsp:spPr>
        <a:xfrm>
          <a:off x="2159836" y="0"/>
          <a:ext cx="2094988" cy="4267200"/>
        </a:xfrm>
        <a:prstGeom prst="roundRect">
          <a:avLst>
            <a:gd name="adj" fmla="val 10000"/>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Goal 2:</a:t>
          </a:r>
        </a:p>
        <a:p>
          <a:pPr marL="0" lvl="0" indent="0" algn="ctr" defTabSz="889000">
            <a:lnSpc>
              <a:spcPct val="90000"/>
            </a:lnSpc>
            <a:spcBef>
              <a:spcPct val="0"/>
            </a:spcBef>
            <a:spcAft>
              <a:spcPct val="35000"/>
            </a:spcAft>
            <a:buNone/>
          </a:pPr>
          <a:r>
            <a:rPr lang="en-US" sz="2000" kern="1200" dirty="0"/>
            <a:t>  </a:t>
          </a:r>
          <a:r>
            <a:rPr lang="en-US" sz="3100" b="1" kern="1200" dirty="0">
              <a:effectLst>
                <a:outerShdw blurRad="38100" dist="38100" dir="2700000" algn="tl">
                  <a:srgbClr val="000000">
                    <a:alpha val="43137"/>
                  </a:srgbClr>
                </a:outerShdw>
              </a:effectLst>
            </a:rPr>
            <a:t>Reduce Risk</a:t>
          </a:r>
        </a:p>
      </dsp:txBody>
      <dsp:txXfrm>
        <a:off x="2159836" y="1706880"/>
        <a:ext cx="2094988" cy="1706880"/>
      </dsp:txXfrm>
    </dsp:sp>
    <dsp:sp modelId="{D82885DF-F7E4-4519-8BD7-C6C15855BFAB}">
      <dsp:nvSpPr>
        <dsp:cNvPr id="0" name=""/>
        <dsp:cNvSpPr/>
      </dsp:nvSpPr>
      <dsp:spPr>
        <a:xfrm>
          <a:off x="2496842" y="256032"/>
          <a:ext cx="1420977" cy="142097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880150F-91A5-40C4-9B9A-BDB0DBCAEC03}">
      <dsp:nvSpPr>
        <dsp:cNvPr id="0" name=""/>
        <dsp:cNvSpPr/>
      </dsp:nvSpPr>
      <dsp:spPr>
        <a:xfrm>
          <a:off x="4317674" y="0"/>
          <a:ext cx="2094988" cy="4267200"/>
        </a:xfrm>
        <a:prstGeom prst="roundRect">
          <a:avLst>
            <a:gd name="adj" fmla="val 10000"/>
          </a:avLst>
        </a:prstGeom>
        <a:solidFill>
          <a:schemeClr val="accent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Goal 3: </a:t>
          </a:r>
        </a:p>
        <a:p>
          <a:pPr marL="0" lvl="0" indent="0" algn="ctr" defTabSz="889000">
            <a:lnSpc>
              <a:spcPct val="90000"/>
            </a:lnSpc>
            <a:spcBef>
              <a:spcPct val="0"/>
            </a:spcBef>
            <a:spcAft>
              <a:spcPct val="35000"/>
            </a:spcAft>
            <a:buNone/>
          </a:pPr>
          <a:r>
            <a:rPr lang="en-US" sz="2000" kern="1200" dirty="0"/>
            <a:t> </a:t>
          </a:r>
          <a:r>
            <a:rPr lang="en-US" sz="3100" b="1" kern="1200" dirty="0">
              <a:effectLst>
                <a:outerShdw blurRad="38100" dist="38100" dir="2700000" algn="tl">
                  <a:srgbClr val="000000">
                    <a:alpha val="43137"/>
                  </a:srgbClr>
                </a:outerShdw>
              </a:effectLst>
            </a:rPr>
            <a:t>Greater Expertise</a:t>
          </a:r>
        </a:p>
      </dsp:txBody>
      <dsp:txXfrm>
        <a:off x="4317674" y="1706880"/>
        <a:ext cx="2094988" cy="1706880"/>
      </dsp:txXfrm>
    </dsp:sp>
    <dsp:sp modelId="{D8187DF3-BE18-4441-BFBC-8D735C9D6B42}">
      <dsp:nvSpPr>
        <dsp:cNvPr id="0" name=""/>
        <dsp:cNvSpPr/>
      </dsp:nvSpPr>
      <dsp:spPr>
        <a:xfrm>
          <a:off x="4654680" y="256032"/>
          <a:ext cx="1420977" cy="14209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85C626F-60EC-4E3F-9AD3-3232F7DD84F8}">
      <dsp:nvSpPr>
        <dsp:cNvPr id="0" name=""/>
        <dsp:cNvSpPr/>
      </dsp:nvSpPr>
      <dsp:spPr>
        <a:xfrm>
          <a:off x="6475512" y="0"/>
          <a:ext cx="2094988" cy="4267200"/>
        </a:xfrm>
        <a:prstGeom prst="roundRect">
          <a:avLst>
            <a:gd name="adj" fmla="val 10000"/>
          </a:avLst>
        </a:prstGeom>
        <a:solidFill>
          <a:schemeClr val="bg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Goal 4: </a:t>
          </a:r>
        </a:p>
        <a:p>
          <a:pPr marL="0" lvl="0" indent="0" algn="ctr" defTabSz="889000">
            <a:lnSpc>
              <a:spcPct val="90000"/>
            </a:lnSpc>
            <a:spcBef>
              <a:spcPct val="0"/>
            </a:spcBef>
            <a:spcAft>
              <a:spcPct val="35000"/>
            </a:spcAft>
            <a:buNone/>
          </a:pPr>
          <a:r>
            <a:rPr lang="en-US" sz="2000" kern="1200" dirty="0"/>
            <a:t> </a:t>
          </a:r>
          <a:r>
            <a:rPr lang="en-US" sz="3100" b="1" kern="1200" dirty="0">
              <a:effectLst>
                <a:outerShdw blurRad="38100" dist="38100" dir="2700000" algn="tl">
                  <a:srgbClr val="000000">
                    <a:alpha val="43137"/>
                  </a:srgbClr>
                </a:outerShdw>
              </a:effectLst>
            </a:rPr>
            <a:t>Save Money</a:t>
          </a:r>
        </a:p>
      </dsp:txBody>
      <dsp:txXfrm>
        <a:off x="6475512" y="1706880"/>
        <a:ext cx="2094988" cy="1706880"/>
      </dsp:txXfrm>
    </dsp:sp>
    <dsp:sp modelId="{B90389F5-A81E-48FC-A040-3ECF173DD5E7}">
      <dsp:nvSpPr>
        <dsp:cNvPr id="0" name=""/>
        <dsp:cNvSpPr/>
      </dsp:nvSpPr>
      <dsp:spPr>
        <a:xfrm>
          <a:off x="6812518" y="256032"/>
          <a:ext cx="1420977" cy="142097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137D979-1724-4040-A099-07AA2F2E9B9A}">
      <dsp:nvSpPr>
        <dsp:cNvPr id="0" name=""/>
        <dsp:cNvSpPr/>
      </dsp:nvSpPr>
      <dsp:spPr>
        <a:xfrm>
          <a:off x="342899" y="3413760"/>
          <a:ext cx="7886700" cy="640080"/>
        </a:xfrm>
        <a:prstGeom prst="leftRightArrow">
          <a:avLst/>
        </a:prstGeom>
        <a:solidFill>
          <a:schemeClr val="accent6"/>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44401" cy="465455"/>
          </a:xfrm>
          <a:prstGeom prst="rect">
            <a:avLst/>
          </a:prstGeom>
        </p:spPr>
        <p:txBody>
          <a:bodyPr vert="horz" lIns="91505" tIns="45752" rIns="91505" bIns="45752" rtlCol="0"/>
          <a:lstStyle>
            <a:lvl1pPr algn="l">
              <a:defRPr sz="1200"/>
            </a:lvl1pPr>
          </a:lstStyle>
          <a:p>
            <a:endParaRPr lang="en-US"/>
          </a:p>
        </p:txBody>
      </p:sp>
      <p:sp>
        <p:nvSpPr>
          <p:cNvPr id="3" name="Date Placeholder 2"/>
          <p:cNvSpPr>
            <a:spLocks noGrp="1"/>
          </p:cNvSpPr>
          <p:nvPr>
            <p:ph type="dt" idx="1"/>
          </p:nvPr>
        </p:nvSpPr>
        <p:spPr>
          <a:xfrm>
            <a:off x="3980290" y="2"/>
            <a:ext cx="3044401" cy="465455"/>
          </a:xfrm>
          <a:prstGeom prst="rect">
            <a:avLst/>
          </a:prstGeom>
        </p:spPr>
        <p:txBody>
          <a:bodyPr vert="horz" lIns="91505" tIns="45752" rIns="91505" bIns="45752" rtlCol="0"/>
          <a:lstStyle>
            <a:lvl1pPr algn="r">
              <a:defRPr sz="1200"/>
            </a:lvl1pPr>
          </a:lstStyle>
          <a:p>
            <a:fld id="{46822063-018C-42AE-B9C0-F7249D63A071}" type="datetimeFigureOut">
              <a:rPr lang="en-US" smtClean="0"/>
              <a:pPr/>
              <a:t>11/7/2019</a:t>
            </a:fld>
            <a:endParaRPr lang="en-US"/>
          </a:p>
        </p:txBody>
      </p:sp>
      <p:sp>
        <p:nvSpPr>
          <p:cNvPr id="4" name="Slide Image Placeholder 3"/>
          <p:cNvSpPr>
            <a:spLocks noGrp="1" noRot="1" noChangeAspect="1"/>
          </p:cNvSpPr>
          <p:nvPr>
            <p:ph type="sldImg" idx="2"/>
          </p:nvPr>
        </p:nvSpPr>
        <p:spPr>
          <a:xfrm>
            <a:off x="1222375" y="700088"/>
            <a:ext cx="4581525" cy="3492500"/>
          </a:xfrm>
          <a:prstGeom prst="rect">
            <a:avLst/>
          </a:prstGeom>
          <a:noFill/>
          <a:ln w="12700">
            <a:solidFill>
              <a:prstClr val="black"/>
            </a:solidFill>
          </a:ln>
        </p:spPr>
        <p:txBody>
          <a:bodyPr vert="horz" lIns="91505" tIns="45752" rIns="91505" bIns="45752" rtlCol="0" anchor="ctr"/>
          <a:lstStyle/>
          <a:p>
            <a:endParaRPr lang="en-US"/>
          </a:p>
        </p:txBody>
      </p:sp>
      <p:sp>
        <p:nvSpPr>
          <p:cNvPr id="5" name="Notes Placeholder 4"/>
          <p:cNvSpPr>
            <a:spLocks noGrp="1"/>
          </p:cNvSpPr>
          <p:nvPr>
            <p:ph type="body" sz="quarter" idx="3"/>
          </p:nvPr>
        </p:nvSpPr>
        <p:spPr>
          <a:xfrm>
            <a:off x="702312" y="4422618"/>
            <a:ext cx="5621655" cy="4190683"/>
          </a:xfrm>
          <a:prstGeom prst="rect">
            <a:avLst/>
          </a:prstGeom>
        </p:spPr>
        <p:txBody>
          <a:bodyPr vert="horz" lIns="91505" tIns="45752" rIns="91505" bIns="45752" rtlCol="0">
            <a:normAutofit/>
          </a:bodyPr>
          <a:lstStyle/>
          <a:p>
            <a:pPr lvl="0"/>
            <a:r>
              <a:rPr lang="en-US" dirty="0"/>
              <a:t>Click to edit Master text styles</a:t>
            </a:r>
          </a:p>
        </p:txBody>
      </p:sp>
      <p:sp>
        <p:nvSpPr>
          <p:cNvPr id="6" name="Footer Placeholder 5"/>
          <p:cNvSpPr>
            <a:spLocks noGrp="1"/>
          </p:cNvSpPr>
          <p:nvPr>
            <p:ph type="ftr" sz="quarter" idx="4"/>
          </p:nvPr>
        </p:nvSpPr>
        <p:spPr>
          <a:xfrm>
            <a:off x="4" y="8845233"/>
            <a:ext cx="3044401" cy="465455"/>
          </a:xfrm>
          <a:prstGeom prst="rect">
            <a:avLst/>
          </a:prstGeom>
        </p:spPr>
        <p:txBody>
          <a:bodyPr vert="horz" lIns="91505" tIns="45752" rIns="91505" bIns="45752" rtlCol="0" anchor="b"/>
          <a:lstStyle>
            <a:lvl1pPr algn="l">
              <a:defRPr sz="1200"/>
            </a:lvl1pPr>
          </a:lstStyle>
          <a:p>
            <a:endParaRPr lang="en-US"/>
          </a:p>
        </p:txBody>
      </p:sp>
      <p:sp>
        <p:nvSpPr>
          <p:cNvPr id="7" name="Slide Number Placeholder 6"/>
          <p:cNvSpPr>
            <a:spLocks noGrp="1"/>
          </p:cNvSpPr>
          <p:nvPr>
            <p:ph type="sldNum" sz="quarter" idx="5"/>
          </p:nvPr>
        </p:nvSpPr>
        <p:spPr>
          <a:xfrm>
            <a:off x="3980290" y="8845233"/>
            <a:ext cx="3044401" cy="465455"/>
          </a:xfrm>
          <a:prstGeom prst="rect">
            <a:avLst/>
          </a:prstGeom>
        </p:spPr>
        <p:txBody>
          <a:bodyPr vert="horz" lIns="91505" tIns="45752" rIns="91505" bIns="45752" rtlCol="0" anchor="b"/>
          <a:lstStyle>
            <a:lvl1pPr algn="r">
              <a:defRPr sz="1200"/>
            </a:lvl1pPr>
          </a:lstStyle>
          <a:p>
            <a:fld id="{5B074CB6-46EC-4DDF-B587-1B87D1E7BD69}" type="slidenum">
              <a:rPr lang="en-US" smtClean="0"/>
              <a:pPr/>
              <a:t>‹#›</a:t>
            </a:fld>
            <a:endParaRPr lang="en-US"/>
          </a:p>
        </p:txBody>
      </p:sp>
    </p:spTree>
    <p:extLst>
      <p:ext uri="{BB962C8B-B14F-4D97-AF65-F5344CB8AC3E}">
        <p14:creationId xmlns:p14="http://schemas.microsoft.com/office/powerpoint/2010/main" val="662486897"/>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kern="1200" dirty="0">
                <a:solidFill>
                  <a:schemeClr val="tx1"/>
                </a:solidFill>
                <a:effectLst/>
                <a:latin typeface="+mn-lt"/>
                <a:ea typeface="+mn-ea"/>
                <a:cs typeface="+mn-cs"/>
              </a:rPr>
              <a:t>Hi, I’m Clint Crocker and welcome to our Fiduciary Governance webinar series.  Today, I'm briefly going to highlight the importance of Fiduciary Governance along with an overview of our fiduciary governance training series.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I've had the opportunity to work with retirement plans and retirement plan committee members for over 30 years.  The role of a committee member is important yet I rarely see someone who “signed up” to be a professional fiduciary and committee member.  Most times,  a person becomes a fiduciary based on their background and role in the company.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Key item – a fiduciary is a person that makes discretionary decisions on a retirement plan.  This role is done by a company’s leadership or committee.  Here's the challenge for a committee member - as a committee member you are a fiduciary and you find yourselves in a role with personal liability for your actions - and actions of your co fiduciaries, with an expectation of prudence that courts have described as the highest known to law.  Our experience is that most committee members, prior to working with our firm, have had little to no training on how to be a good fiduciary.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In our fiduciary governance series, we will give you education and tools to help you be a professional fiduciary.  Before we begin, let me give you an example of a recent court case where fiduciary governance training made all the difference.</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Plaintiff law firms have made millions of dollars suing mutual fund companies that have their own 401(k) and only use their own funds.  Many of the largest mutual fund companies have settled before their case went to trial.  A recent case, went to trial for 11 days and the judge dismissed all of the claims by the plaintiff attorney.  </a:t>
            </a:r>
          </a:p>
          <a:p>
            <a:r>
              <a:rPr lang="en-US" sz="1600" kern="1200" dirty="0">
                <a:solidFill>
                  <a:schemeClr val="tx1"/>
                </a:solidFill>
                <a:effectLst/>
                <a:latin typeface="+mn-lt"/>
                <a:ea typeface="+mn-ea"/>
                <a:cs typeface="+mn-cs"/>
              </a:rPr>
              <a:t>A key part of the judge's decision was that the fiduciaries / committee members took their fiduciary duties seriously and participated in fiduciary training and ongoing committee meetings and then documented the results.  </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Our goal is to help give you some building blocks so that you can be stewards of the retirement plan you offer your employees.  Good stewards are great fiduciaries.  Now, let us begin. </a:t>
            </a:r>
          </a:p>
          <a:p>
            <a:r>
              <a:rPr lang="en-US" sz="16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a:t>
            </a:fld>
            <a:endParaRPr lang="en-US"/>
          </a:p>
        </p:txBody>
      </p:sp>
    </p:spTree>
    <p:extLst>
      <p:ext uri="{BB962C8B-B14F-4D97-AF65-F5344CB8AC3E}">
        <p14:creationId xmlns:p14="http://schemas.microsoft.com/office/powerpoint/2010/main" val="40820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600" kern="1200" dirty="0">
                <a:solidFill>
                  <a:schemeClr val="tx1"/>
                </a:solidFill>
                <a:effectLst/>
                <a:latin typeface="+mn-lt"/>
                <a:ea typeface="+mn-ea"/>
                <a:cs typeface="+mn-cs"/>
              </a:rPr>
              <a:t>In our work with our clients, we know that many times, the busiest and the brightest employees are on the 401(k) committee.  All of you are very busy, whether you're the owner, CEO, CFO, or a leader in Human Resources.  I would anticipate that this question may come to your mind, "I'm already working 50 to 60 hours a week; I'm too busy to watch these webinars."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Here's the reason why all of our clients have appreciated Fiduciary Governance training - the government realized you wear two hats as you support your retirement plan.  You are a leader of a company, and you also represent the employee’s interests in retirement plan.  </a:t>
            </a:r>
          </a:p>
          <a:p>
            <a:pPr lvl="0"/>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   It's our experience that many of our new clients come to us without the realization that they had professional fiduciary duties.  They were “accidental fiduciaries.”</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3</a:t>
            </a:fld>
            <a:endParaRPr lang="en-US"/>
          </a:p>
        </p:txBody>
      </p:sp>
    </p:spTree>
    <p:extLst>
      <p:ext uri="{BB962C8B-B14F-4D97-AF65-F5344CB8AC3E}">
        <p14:creationId xmlns:p14="http://schemas.microsoft.com/office/powerpoint/2010/main" val="231831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Let's begin with defining who the fiduciaries are on your plan.  Many times I find that companies think their record keeper is the administrator and fiduciary on the plan.  A fiduciary is actually someone who makes discretionary decisions on the retirement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Fiduciary status is based on the functions you perform for the plan, not your title. Some of our clients have the business owners as the committee while others have a formal committee that meets.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As you look at your company or organization, the fiduciaries are the people that have discretion and are making decisions on the plan. Keep in mind that hiring someone to perform a fiduciary function is in itself a fiduciary act.   </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7</a:t>
            </a:fld>
            <a:endParaRPr lang="en-US"/>
          </a:p>
        </p:txBody>
      </p:sp>
    </p:spTree>
    <p:extLst>
      <p:ext uri="{BB962C8B-B14F-4D97-AF65-F5344CB8AC3E}">
        <p14:creationId xmlns:p14="http://schemas.microsoft.com/office/powerpoint/2010/main" val="6004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800" dirty="0"/>
              <a:t>NYU, MIT, and Yale were sued by Plaintiff attorney Jerry </a:t>
            </a:r>
            <a:r>
              <a:rPr lang="en-US" sz="1800" dirty="0" err="1"/>
              <a:t>Schlichter</a:t>
            </a:r>
            <a:endParaRPr lang="en-US" sz="1800" dirty="0"/>
          </a:p>
          <a:p>
            <a:endParaRPr lang="en-US" sz="1200" dirty="0"/>
          </a:p>
          <a:p>
            <a:r>
              <a:rPr lang="en-US" sz="1800" dirty="0"/>
              <a:t>Plaintiff law firm has a history of winning - </a:t>
            </a:r>
            <a:r>
              <a:rPr lang="en-US" sz="1600" dirty="0"/>
              <a:t>$334mm in settlements / $90mm for the firm</a:t>
            </a:r>
          </a:p>
          <a:p>
            <a:pPr lvl="1"/>
            <a:r>
              <a:rPr lang="en-US" sz="1600" dirty="0"/>
              <a:t>WSJ article Lawyer on a Quest to Lower Fees</a:t>
            </a:r>
          </a:p>
          <a:p>
            <a:pPr marL="457200" lvl="1" indent="0">
              <a:buNone/>
            </a:pPr>
            <a:endParaRPr lang="en-US" sz="900" dirty="0"/>
          </a:p>
          <a:p>
            <a:r>
              <a:rPr lang="en-US" sz="1800" dirty="0"/>
              <a:t>Plaintiff attorney sued 11 large universities – most settled.  NYU was first court case.</a:t>
            </a:r>
          </a:p>
          <a:p>
            <a:endParaRPr lang="en-US" sz="1100" dirty="0"/>
          </a:p>
          <a:p>
            <a:r>
              <a:rPr lang="en-US" sz="1800" dirty="0"/>
              <a:t>Complaint on:  Excessive fees (failure to monitor, use of RFP), investment offering (too many funds – over 100), and investment monitoring (failure to remove poor performing funds – TIAA Real Estate, TIAA Stock). Plaintiff alleged plan loss of $358mm</a:t>
            </a:r>
          </a:p>
          <a:p>
            <a:endParaRPr lang="en-US" sz="900" dirty="0"/>
          </a:p>
          <a:p>
            <a:r>
              <a:rPr lang="en-US" sz="1800" dirty="0"/>
              <a:t>NYU has two plans with $4.2 billion</a:t>
            </a:r>
          </a:p>
          <a:p>
            <a:endParaRPr lang="en-US" sz="1050" dirty="0"/>
          </a:p>
          <a:p>
            <a:r>
              <a:rPr lang="en-US" sz="1800" dirty="0"/>
              <a:t>NYU had 9 person committee – broad representation (finance, HR)</a:t>
            </a:r>
          </a:p>
          <a:p>
            <a:pPr lvl="1"/>
            <a:r>
              <a:rPr lang="en-US" sz="1600" dirty="0"/>
              <a:t>Hired investment advisor as a 3(21) fiduciary in 2009</a:t>
            </a:r>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10</a:t>
            </a:fld>
            <a:endParaRPr lang="en-US"/>
          </a:p>
        </p:txBody>
      </p:sp>
    </p:spTree>
    <p:extLst>
      <p:ext uri="{BB962C8B-B14F-4D97-AF65-F5344CB8AC3E}">
        <p14:creationId xmlns:p14="http://schemas.microsoft.com/office/powerpoint/2010/main" val="288092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Jerry </a:t>
            </a:r>
            <a:r>
              <a:rPr lang="en-US" dirty="0" err="1"/>
              <a:t>Schlitchter</a:t>
            </a:r>
            <a:r>
              <a:rPr lang="en-US" dirty="0"/>
              <a:t> is an attorney who started the majority of 401k/403b lawsuits (he was a former Slip and Fall attorney).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Jerry’s firm has made roughly $90 million from these lawsuits since 2010.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 firm filed 31 cases last yea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Needless to say, Jerry and his firm have won a lot of cases. </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12</a:t>
            </a:fld>
            <a:endParaRPr lang="en-US"/>
          </a:p>
        </p:txBody>
      </p:sp>
    </p:spTree>
    <p:extLst>
      <p:ext uri="{BB962C8B-B14F-4D97-AF65-F5344CB8AC3E}">
        <p14:creationId xmlns:p14="http://schemas.microsoft.com/office/powerpoint/2010/main" val="185864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Let's begin with defining who the fiduciaries are on your plan.  Many times I find that companies think their record keeper is the administrator and fiduciary on the plan.  A fiduciary is actually someone who makes discretionary decisions on the retirement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Fiduciary status is based on the functions you perform for the plan, not your title. Some of our clients have the business owners as the committee while others have a formal committee that meets.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As you look at your company or organization, the fiduciaries are the people that have discretion and are making decisions on the plan. Keep in mind that hiring someone to perform a fiduciary function is in itself a fiduciary act.   </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13</a:t>
            </a:fld>
            <a:endParaRPr lang="en-US"/>
          </a:p>
        </p:txBody>
      </p:sp>
    </p:spTree>
    <p:extLst>
      <p:ext uri="{BB962C8B-B14F-4D97-AF65-F5344CB8AC3E}">
        <p14:creationId xmlns:p14="http://schemas.microsoft.com/office/powerpoint/2010/main" val="109759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IPS is the framework around the investment decisions and process</a:t>
            </a:r>
          </a:p>
          <a:p>
            <a:pPr marL="228600" indent="-228600">
              <a:buAutoNum type="arabicPeriod"/>
            </a:pPr>
            <a:r>
              <a:rPr lang="en-US" dirty="0"/>
              <a:t>The IPS outlines the criteria being evaluated for the investments</a:t>
            </a:r>
          </a:p>
          <a:p>
            <a:pPr marL="228600" indent="-228600">
              <a:buAutoNum type="arabicPeriod"/>
            </a:pPr>
            <a:r>
              <a:rPr lang="en-US" dirty="0"/>
              <a:t>The IPS ties directly into the quarterly investment scorecard which</a:t>
            </a:r>
            <a:r>
              <a:rPr lang="en-US" baseline="0" dirty="0"/>
              <a:t> outlines the investment </a:t>
            </a:r>
            <a:r>
              <a:rPr lang="en-US" dirty="0"/>
              <a:t>criteria evaluated and is uploaded to your vault and reviewed each year in your plan review</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14</a:t>
            </a:fld>
            <a:endParaRPr lang="en-US"/>
          </a:p>
        </p:txBody>
      </p:sp>
    </p:spTree>
    <p:extLst>
      <p:ext uri="{BB962C8B-B14F-4D97-AF65-F5344CB8AC3E}">
        <p14:creationId xmlns:p14="http://schemas.microsoft.com/office/powerpoint/2010/main" val="403010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As we discussed in the recent litigation overview, documentation of processes continues to be key.  We wanted to do a quick review of the fiduciary vault that we provide for all our clients.  It’s a great place to house your documentation.</a:t>
            </a:r>
          </a:p>
          <a:p>
            <a:endParaRPr lang="en-US" baseline="0" dirty="0"/>
          </a:p>
          <a:p>
            <a:r>
              <a:rPr lang="en-US" baseline="0" dirty="0"/>
              <a:t>You can access the vault by going to our website at plan-analytics.com.  You’ll see in the upper righthand corner a link to login to your secure, fiduciary vault.</a:t>
            </a:r>
          </a:p>
          <a:p>
            <a:endParaRPr lang="en-US" baseline="0" dirty="0"/>
          </a:p>
          <a:p>
            <a:r>
              <a:rPr lang="en-US" dirty="0"/>
              <a:t>Once you’ve logged in you see several different tabs at the top of</a:t>
            </a:r>
            <a:r>
              <a:rPr lang="en-US" baseline="0" dirty="0"/>
              <a:t> your screen – Plan Documents, Plan and Investment Reviews, Request for Proposal/Expense Benchmarking, Fiduciary Support and Employee Communications.</a:t>
            </a:r>
          </a:p>
          <a:p>
            <a:endParaRPr lang="en-US" baseline="0" dirty="0"/>
          </a:p>
          <a:p>
            <a:r>
              <a:rPr lang="en-US" baseline="0" dirty="0"/>
              <a:t>Within each tab there are several folders created to help organize the various documents.  You have the ability to save, download or print any documents as needed.  You also have the ability to add and upload documents</a:t>
            </a:r>
          </a:p>
          <a:p>
            <a:endParaRPr lang="en-US" dirty="0"/>
          </a:p>
        </p:txBody>
      </p:sp>
      <p:sp>
        <p:nvSpPr>
          <p:cNvPr id="4" name="Slide Number Placeholder 3"/>
          <p:cNvSpPr>
            <a:spLocks noGrp="1"/>
          </p:cNvSpPr>
          <p:nvPr>
            <p:ph type="sldNum" sz="quarter" idx="5"/>
          </p:nvPr>
        </p:nvSpPr>
        <p:spPr/>
        <p:txBody>
          <a:bodyPr/>
          <a:lstStyle/>
          <a:p>
            <a:fld id="{5B074CB6-46EC-4DDF-B587-1B87D1E7BD69}" type="slidenum">
              <a:rPr lang="en-US" smtClean="0"/>
              <a:pPr/>
              <a:t>16</a:t>
            </a:fld>
            <a:endParaRPr lang="en-US"/>
          </a:p>
        </p:txBody>
      </p:sp>
    </p:spTree>
    <p:extLst>
      <p:ext uri="{BB962C8B-B14F-4D97-AF65-F5344CB8AC3E}">
        <p14:creationId xmlns:p14="http://schemas.microsoft.com/office/powerpoint/2010/main" val="41470494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Another_Extra Title">
    <p:spTree>
      <p:nvGrpSpPr>
        <p:cNvPr id="1" name=""/>
        <p:cNvGrpSpPr/>
        <p:nvPr/>
      </p:nvGrpSpPr>
      <p:grpSpPr>
        <a:xfrm>
          <a:off x="0" y="0"/>
          <a:ext cx="0" cy="0"/>
          <a:chOff x="0" y="0"/>
          <a:chExt cx="0" cy="0"/>
        </a:xfrm>
      </p:grpSpPr>
      <p:sp>
        <p:nvSpPr>
          <p:cNvPr id="38" name="Rectangle 37"/>
          <p:cNvSpPr/>
          <p:nvPr userDrawn="1"/>
        </p:nvSpPr>
        <p:spPr>
          <a:xfrm>
            <a:off x="0" y="0"/>
            <a:ext cx="3200400" cy="731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299460" y="0"/>
            <a:ext cx="91440" cy="731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0" y="1965960"/>
            <a:ext cx="9601200" cy="2834640"/>
            <a:chOff x="0" y="4230528"/>
            <a:chExt cx="9601200" cy="2834640"/>
          </a:xfrm>
        </p:grpSpPr>
        <p:sp>
          <p:nvSpPr>
            <p:cNvPr id="4" name="Rectangle 3"/>
            <p:cNvSpPr/>
            <p:nvPr userDrawn="1"/>
          </p:nvSpPr>
          <p:spPr>
            <a:xfrm>
              <a:off x="0" y="4230528"/>
              <a:ext cx="9599719" cy="2834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P:\Logos\2012 BEJS Re-Branded Logos\MainBridge_10112553.jpg"/>
            <p:cNvPicPr>
              <a:picLocks noChangeArrowheads="1"/>
            </p:cNvPicPr>
            <p:nvPr userDrawn="1"/>
          </p:nvPicPr>
          <p:blipFill rotWithShape="1">
            <a:blip r:embed="rId2" cstate="print">
              <a:duotone>
                <a:prstClr val="black"/>
                <a:schemeClr val="bg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5485" b="50754"/>
            <a:stretch/>
          </p:blipFill>
          <p:spPr bwMode="auto">
            <a:xfrm flipH="1">
              <a:off x="0" y="4480557"/>
              <a:ext cx="9601200" cy="233172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0" y="6890385"/>
              <a:ext cx="960120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4305300"/>
              <a:ext cx="9601200"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484" y="38100"/>
            <a:ext cx="2429141" cy="1219509"/>
          </a:xfrm>
          <a:prstGeom prst="rect">
            <a:avLst/>
          </a:prstGeom>
        </p:spPr>
      </p:pic>
      <p:sp>
        <p:nvSpPr>
          <p:cNvPr id="17" name="Subtitle 2"/>
          <p:cNvSpPr>
            <a:spLocks noGrp="1"/>
          </p:cNvSpPr>
          <p:nvPr>
            <p:ph type="subTitle" idx="1"/>
          </p:nvPr>
        </p:nvSpPr>
        <p:spPr>
          <a:xfrm>
            <a:off x="1089660" y="3385775"/>
            <a:ext cx="4673824" cy="579120"/>
          </a:xfrm>
          <a:noFill/>
        </p:spPr>
        <p:txBody>
          <a:bodyPr>
            <a:normAutofit/>
          </a:bodyPr>
          <a:lstStyle>
            <a:lvl1pPr marL="0" indent="0" algn="l">
              <a:buNone/>
              <a:defRPr lang="en-US" sz="2100" b="0" kern="1200" dirty="0">
                <a:solidFill>
                  <a:srgbClr val="FAAF3F"/>
                </a:solidFill>
                <a:effectLst>
                  <a:outerShdw blurRad="38100" dist="38100" dir="2700000" algn="tl">
                    <a:srgbClr val="000000">
                      <a:alpha val="43137"/>
                    </a:srgbClr>
                  </a:outerShdw>
                </a:effectLst>
                <a:latin typeface="Arial" pitchFamily="34" charset="0"/>
                <a:ea typeface="+mn-ea"/>
                <a:cs typeface="Arial" pitchFamily="34" charset="0"/>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pPr marL="362480" lvl="0" indent="-362480" algn="l" defTabSz="966612" rtl="0" eaLnBrk="1" latinLnBrk="0" hangingPunct="1">
              <a:spcBef>
                <a:spcPct val="20000"/>
              </a:spcBef>
              <a:buFont typeface="Arial" pitchFamily="34" charset="0"/>
              <a:buNone/>
            </a:pPr>
            <a:r>
              <a:rPr lang="en-US" dirty="0"/>
              <a:t>Click to edit Master subtitle style</a:t>
            </a:r>
          </a:p>
        </p:txBody>
      </p:sp>
      <p:sp>
        <p:nvSpPr>
          <p:cNvPr id="2" name="Title 1"/>
          <p:cNvSpPr>
            <a:spLocks noGrp="1"/>
          </p:cNvSpPr>
          <p:nvPr>
            <p:ph type="title"/>
          </p:nvPr>
        </p:nvSpPr>
        <p:spPr>
          <a:xfrm>
            <a:off x="1089660" y="2839508"/>
            <a:ext cx="7421880" cy="533400"/>
          </a:xfrm>
          <a:noFill/>
        </p:spPr>
        <p:txBody>
          <a:bodyPr>
            <a:noAutofit/>
          </a:bodyPr>
          <a:lstStyle>
            <a:lvl1pPr algn="l">
              <a:defRPr sz="32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1089660" y="3378223"/>
            <a:ext cx="7955280" cy="0"/>
          </a:xfrm>
          <a:prstGeom prst="line">
            <a:avLst/>
          </a:prstGeom>
          <a:ln w="19050">
            <a:solidFill>
              <a:srgbClr val="FAAF3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0" y="6993326"/>
            <a:ext cx="3124200" cy="321874"/>
          </a:xfrm>
          <a:noFill/>
        </p:spPr>
        <p:txBody>
          <a:bodyPr/>
          <a:lstStyle>
            <a:lvl1pPr algn="l">
              <a:defRPr sz="1300" b="0">
                <a:solidFill>
                  <a:schemeClr val="tx2"/>
                </a:solidFill>
                <a:effectLst/>
                <a:latin typeface="Arial" pitchFamily="34" charset="0"/>
                <a:cs typeface="Arial" pitchFamily="34" charset="0"/>
              </a:defRPr>
            </a:lvl1pPr>
          </a:lstStyle>
          <a:p>
            <a:endParaRPr lang="en-US" dirty="0"/>
          </a:p>
        </p:txBody>
      </p:sp>
      <p:sp>
        <p:nvSpPr>
          <p:cNvPr id="18" name="TextBox 17"/>
          <p:cNvSpPr txBox="1"/>
          <p:nvPr userDrawn="1"/>
        </p:nvSpPr>
        <p:spPr>
          <a:xfrm>
            <a:off x="4191000" y="6817485"/>
            <a:ext cx="5410199" cy="497715"/>
          </a:xfrm>
          <a:prstGeom prst="rect">
            <a:avLst/>
          </a:prstGeom>
          <a:noFill/>
        </p:spPr>
        <p:txBody>
          <a:bodyPr wrap="square" lIns="96661" tIns="48331" rIns="96661" bIns="48331" rtlCol="0" anchor="ctr">
            <a:spAutoFit/>
          </a:bodyPr>
          <a:lstStyle/>
          <a:p>
            <a:pPr algn="r"/>
            <a:r>
              <a:rPr lang="en-US" sz="1300" dirty="0">
                <a:solidFill>
                  <a:schemeClr val="bg2"/>
                </a:solidFill>
                <a:latin typeface="Arial" pitchFamily="34" charset="0"/>
                <a:cs typeface="Arial" pitchFamily="34" charset="0"/>
              </a:rPr>
              <a:t>1100 Kenilworth Avenue – Suite 110;</a:t>
            </a:r>
            <a:r>
              <a:rPr lang="en-US" sz="1300" baseline="0" dirty="0">
                <a:solidFill>
                  <a:schemeClr val="bg2"/>
                </a:solidFill>
                <a:latin typeface="Arial" pitchFamily="34" charset="0"/>
                <a:cs typeface="Arial" pitchFamily="34" charset="0"/>
              </a:rPr>
              <a:t>  </a:t>
            </a:r>
            <a:r>
              <a:rPr lang="en-US" sz="1300" dirty="0">
                <a:solidFill>
                  <a:schemeClr val="bg2"/>
                </a:solidFill>
                <a:latin typeface="Arial" pitchFamily="34" charset="0"/>
                <a:cs typeface="Arial" pitchFamily="34" charset="0"/>
              </a:rPr>
              <a:t>Charlotte, North Carolina  28204 704-333-0508 </a:t>
            </a:r>
            <a:r>
              <a:rPr lang="en-US" sz="1300" b="1" dirty="0">
                <a:solidFill>
                  <a:schemeClr val="tx2"/>
                </a:solidFill>
                <a:latin typeface="Arial" pitchFamily="34" charset="0"/>
                <a:cs typeface="Arial" pitchFamily="34" charset="0"/>
                <a:sym typeface="Symbol"/>
              </a:rPr>
              <a:t></a:t>
            </a:r>
            <a:r>
              <a:rPr lang="en-US" sz="1300" dirty="0">
                <a:solidFill>
                  <a:schemeClr val="bg2"/>
                </a:solidFill>
                <a:latin typeface="Arial" pitchFamily="34" charset="0"/>
                <a:cs typeface="Arial" pitchFamily="34" charset="0"/>
                <a:sym typeface="Symbol"/>
              </a:rPr>
              <a:t>  </a:t>
            </a:r>
            <a:r>
              <a:rPr lang="en-US" sz="1300" b="1" dirty="0">
                <a:solidFill>
                  <a:schemeClr val="bg2"/>
                </a:solidFill>
                <a:latin typeface="Arial" pitchFamily="34" charset="0"/>
                <a:cs typeface="Arial" pitchFamily="34" charset="0"/>
              </a:rPr>
              <a:t>bejs.com</a:t>
            </a:r>
          </a:p>
        </p:txBody>
      </p:sp>
    </p:spTree>
    <p:extLst>
      <p:ext uri="{BB962C8B-B14F-4D97-AF65-F5344CB8AC3E}">
        <p14:creationId xmlns:p14="http://schemas.microsoft.com/office/powerpoint/2010/main" val="171097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0" y="0"/>
            <a:ext cx="8763000" cy="762000"/>
          </a:xfrm>
        </p:spPr>
        <p:txBody>
          <a:bodyPr anchor="ctr">
            <a:noAutofit/>
          </a:bodyPr>
          <a:lstStyle>
            <a:lvl1pPr>
              <a:buNone/>
              <a:defRPr sz="2800" b="1">
                <a:solidFill>
                  <a:schemeClr val="bg1"/>
                </a:solidFill>
                <a:effectLst/>
                <a:latin typeface="Arial" pitchFamily="34" charset="0"/>
                <a:cs typeface="Arial" pitchFamily="34" charset="0"/>
              </a:defRPr>
            </a:lvl1pPr>
          </a:lstStyle>
          <a:p>
            <a:pPr lvl="0"/>
            <a:r>
              <a:rPr lang="en-US" dirty="0"/>
              <a:t>Click to edit Master text styles</a:t>
            </a:r>
          </a:p>
        </p:txBody>
      </p:sp>
      <p:sp>
        <p:nvSpPr>
          <p:cNvPr id="9" name="Text Placeholder 14"/>
          <p:cNvSpPr>
            <a:spLocks noGrp="1"/>
          </p:cNvSpPr>
          <p:nvPr>
            <p:ph type="body" sz="quarter" idx="16"/>
          </p:nvPr>
        </p:nvSpPr>
        <p:spPr>
          <a:xfrm>
            <a:off x="457200" y="6982900"/>
            <a:ext cx="77724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Draw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4"/>
          <p:cNvSpPr>
            <a:spLocks noGrp="1"/>
          </p:cNvSpPr>
          <p:nvPr>
            <p:ph type="body" sz="quarter" idx="16"/>
          </p:nvPr>
        </p:nvSpPr>
        <p:spPr>
          <a:xfrm>
            <a:off x="457200" y="6982900"/>
            <a:ext cx="77724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sp>
        <p:nvSpPr>
          <p:cNvPr id="12" name="TextBox 11"/>
          <p:cNvSpPr txBox="1"/>
          <p:nvPr userDrawn="1"/>
        </p:nvSpPr>
        <p:spPr>
          <a:xfrm>
            <a:off x="0" y="0"/>
            <a:ext cx="7239000" cy="758952"/>
          </a:xfrm>
          <a:prstGeom prst="rect">
            <a:avLst/>
          </a:prstGeom>
          <a:noFill/>
        </p:spPr>
        <p:txBody>
          <a:bodyPr wrap="square" rtlCol="0" anchor="ctr">
            <a:noAutofit/>
          </a:bodyPr>
          <a:lstStyle/>
          <a:p>
            <a:pPr marL="362480" lvl="0" indent="-362480" algn="l" defTabSz="966612" rtl="0" eaLnBrk="1" latinLnBrk="0" hangingPunct="1">
              <a:spcBef>
                <a:spcPct val="20000"/>
              </a:spcBef>
              <a:buFont typeface="Arial" pitchFamily="34" charset="0"/>
              <a:buNone/>
            </a:pPr>
            <a:r>
              <a:rPr lang="en-US" sz="2800" b="1" kern="1200" dirty="0">
                <a:solidFill>
                  <a:schemeClr val="bg1"/>
                </a:solidFill>
                <a:effectLst/>
                <a:latin typeface="Arial" pitchFamily="34" charset="0"/>
                <a:ea typeface="+mn-ea"/>
                <a:cs typeface="Arial" pitchFamily="34" charset="0"/>
              </a:rPr>
              <a:t>“It’s in the Top Drawer…”</a:t>
            </a:r>
          </a:p>
        </p:txBody>
      </p:sp>
      <p:sp>
        <p:nvSpPr>
          <p:cNvPr id="13" name="Rectangle 12"/>
          <p:cNvSpPr/>
          <p:nvPr userDrawn="1"/>
        </p:nvSpPr>
        <p:spPr>
          <a:xfrm>
            <a:off x="5486400" y="950387"/>
            <a:ext cx="3886200" cy="5602813"/>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lIns="182880" tIns="91440" rIns="182880">
            <a:no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pPr>
              <a:tabLst>
                <a:tab pos="3657600" algn="l"/>
              </a:tabLst>
            </a:pPr>
            <a:r>
              <a:rPr lang="en-US" sz="1200" i="1" dirty="0"/>
              <a:t>You can customize your template to address your personal situation, but every template should include the following basics:</a:t>
            </a:r>
          </a:p>
          <a:p>
            <a:pPr marR="0" lvl="0" algn="ctr">
              <a:spcBef>
                <a:spcPts val="0"/>
              </a:spcBef>
              <a:spcAft>
                <a:spcPts val="0"/>
              </a:spcAft>
            </a:pPr>
            <a:endParaRPr lang="en-US" sz="1600" b="1" dirty="0">
              <a:solidFill>
                <a:srgbClr val="5B6983"/>
              </a:solidFill>
              <a:ea typeface="Times New Roman"/>
              <a:cs typeface="Times New Roman"/>
            </a:endParaRPr>
          </a:p>
          <a:p>
            <a:pPr marR="0" lvl="0" algn="ctr">
              <a:spcBef>
                <a:spcPts val="0"/>
              </a:spcBef>
              <a:spcAft>
                <a:spcPts val="0"/>
              </a:spcAft>
            </a:pPr>
            <a:r>
              <a:rPr lang="en-US" sz="1400" b="1" dirty="0">
                <a:solidFill>
                  <a:schemeClr val="accent1"/>
                </a:solidFill>
                <a:ea typeface="Times New Roman"/>
                <a:cs typeface="Times New Roman"/>
              </a:rPr>
              <a:t>Detailed List of Asset Accounts</a:t>
            </a:r>
          </a:p>
          <a:p>
            <a:pPr marL="228600" lvl="1" algn="ctr">
              <a:spcBef>
                <a:spcPts val="0"/>
              </a:spcBef>
            </a:pPr>
            <a:r>
              <a:rPr lang="en-US" sz="800" dirty="0">
                <a:solidFill>
                  <a:schemeClr val="accent1"/>
                </a:solidFill>
                <a:ea typeface="Times New Roman"/>
                <a:cs typeface="Times New Roman"/>
              </a:rPr>
              <a:t> </a:t>
            </a:r>
            <a:endParaRPr lang="en-US" sz="800" dirty="0">
              <a:solidFill>
                <a:schemeClr val="accent1"/>
              </a:solidFill>
              <a:latin typeface="Consolas"/>
              <a:ea typeface="Times New Roman"/>
              <a:cs typeface="Times New Roman"/>
            </a:endParaRPr>
          </a:p>
          <a:p>
            <a:pPr algn="ctr"/>
            <a:r>
              <a:rPr lang="en-US" sz="1400" b="1" dirty="0">
                <a:solidFill>
                  <a:schemeClr val="accent1"/>
                </a:solidFill>
                <a:ea typeface="Times New Roman"/>
                <a:cs typeface="Times New Roman"/>
              </a:rPr>
              <a:t>Current Financial Statement</a:t>
            </a:r>
          </a:p>
          <a:p>
            <a:pPr marR="0" lvl="0" algn="ctr">
              <a:spcBef>
                <a:spcPts val="0"/>
              </a:spcBef>
              <a:spcAft>
                <a:spcPts val="0"/>
              </a:spcAft>
            </a:pPr>
            <a:endParaRPr lang="en-US" sz="800" b="1" cap="small" dirty="0">
              <a:solidFill>
                <a:schemeClr val="accent1"/>
              </a:solidFill>
              <a:ea typeface="Times New Roman"/>
              <a:cs typeface="Times New Roman"/>
            </a:endParaRPr>
          </a:p>
          <a:p>
            <a:pPr marR="0" lvl="0" algn="ctr">
              <a:spcBef>
                <a:spcPts val="0"/>
              </a:spcBef>
              <a:spcAft>
                <a:spcPts val="0"/>
              </a:spcAft>
            </a:pPr>
            <a:r>
              <a:rPr lang="en-US" sz="1400" b="1" dirty="0">
                <a:solidFill>
                  <a:schemeClr val="accent1"/>
                </a:solidFill>
                <a:ea typeface="Times New Roman"/>
                <a:cs typeface="Times New Roman"/>
              </a:rPr>
              <a:t>Healthcare Records</a:t>
            </a:r>
          </a:p>
          <a:p>
            <a:pPr algn="ctr">
              <a:spcBef>
                <a:spcPts val="0"/>
              </a:spcBef>
            </a:pPr>
            <a:r>
              <a:rPr lang="en-US" sz="800" dirty="0">
                <a:solidFill>
                  <a:schemeClr val="accent1"/>
                </a:solidFill>
                <a:ea typeface="Times New Roman"/>
                <a:cs typeface="Times New Roman"/>
              </a:rPr>
              <a:t> </a:t>
            </a:r>
            <a:endParaRPr lang="en-US" sz="800" dirty="0">
              <a:solidFill>
                <a:schemeClr val="accent1"/>
              </a:solidFill>
              <a:latin typeface="Consolas"/>
              <a:ea typeface="Times New Roman"/>
              <a:cs typeface="Times New Roman"/>
            </a:endParaRPr>
          </a:p>
          <a:p>
            <a:pPr algn="ctr"/>
            <a:r>
              <a:rPr lang="en-US" sz="1400" b="1" dirty="0">
                <a:solidFill>
                  <a:schemeClr val="accent1"/>
                </a:solidFill>
                <a:ea typeface="Times New Roman"/>
                <a:cs typeface="Times New Roman"/>
              </a:rPr>
              <a:t>Insurance Portfolio Statement</a:t>
            </a:r>
          </a:p>
          <a:p>
            <a:pPr algn="ctr">
              <a:spcBef>
                <a:spcPts val="0"/>
              </a:spcBef>
            </a:pPr>
            <a:r>
              <a:rPr lang="en-US" sz="800" dirty="0">
                <a:solidFill>
                  <a:schemeClr val="accent1"/>
                </a:solidFill>
                <a:ea typeface="Times New Roman"/>
                <a:cs typeface="Times New Roman"/>
              </a:rPr>
              <a:t> </a:t>
            </a:r>
            <a:endParaRPr lang="en-US" sz="600" dirty="0">
              <a:solidFill>
                <a:schemeClr val="accent1"/>
              </a:solidFill>
              <a:latin typeface="Consolas"/>
              <a:ea typeface="Times New Roman"/>
              <a:cs typeface="Times New Roman"/>
            </a:endParaRPr>
          </a:p>
          <a:p>
            <a:pPr marR="0" lvl="0" algn="ctr">
              <a:spcBef>
                <a:spcPts val="0"/>
              </a:spcBef>
              <a:spcAft>
                <a:spcPts val="0"/>
              </a:spcAft>
            </a:pPr>
            <a:r>
              <a:rPr lang="en-US" sz="1400" b="1" dirty="0">
                <a:solidFill>
                  <a:schemeClr val="accent1"/>
                </a:solidFill>
                <a:ea typeface="Times New Roman"/>
                <a:cs typeface="Times New Roman"/>
              </a:rPr>
              <a:t>Estate Planning Summary</a:t>
            </a:r>
          </a:p>
          <a:p>
            <a:pPr marR="0" lvl="0" algn="ctr">
              <a:spcBef>
                <a:spcPts val="0"/>
              </a:spcBef>
              <a:spcAft>
                <a:spcPts val="0"/>
              </a:spcAft>
            </a:pPr>
            <a:endParaRPr lang="en-US" sz="800" b="1" dirty="0">
              <a:solidFill>
                <a:schemeClr val="accent1"/>
              </a:solidFill>
              <a:ea typeface="Times New Roman"/>
              <a:cs typeface="Times New Roman"/>
            </a:endParaRPr>
          </a:p>
          <a:p>
            <a:pPr marR="0" lvl="0" algn="ctr">
              <a:spcBef>
                <a:spcPts val="0"/>
              </a:spcBef>
              <a:spcAft>
                <a:spcPts val="0"/>
              </a:spcAft>
            </a:pPr>
            <a:r>
              <a:rPr lang="en-US" sz="1400" b="1" dirty="0">
                <a:solidFill>
                  <a:schemeClr val="accent1"/>
                </a:solidFill>
                <a:ea typeface="Times New Roman"/>
                <a:cs typeface="Times New Roman"/>
              </a:rPr>
              <a:t>Repository for Critical Documents</a:t>
            </a:r>
          </a:p>
          <a:p>
            <a:pPr algn="ctr">
              <a:spcBef>
                <a:spcPts val="0"/>
              </a:spcBef>
            </a:pPr>
            <a:r>
              <a:rPr lang="en-US" sz="800" dirty="0">
                <a:solidFill>
                  <a:schemeClr val="accent1"/>
                </a:solidFill>
                <a:ea typeface="Times New Roman"/>
                <a:cs typeface="Times New Roman"/>
              </a:rPr>
              <a:t> </a:t>
            </a:r>
            <a:endParaRPr lang="en-US" sz="800" dirty="0">
              <a:solidFill>
                <a:schemeClr val="accent1"/>
              </a:solidFill>
              <a:latin typeface="Consolas"/>
              <a:ea typeface="Times New Roman"/>
              <a:cs typeface="Times New Roman"/>
            </a:endParaRPr>
          </a:p>
          <a:p>
            <a:pPr algn="ctr"/>
            <a:r>
              <a:rPr lang="en-US" sz="1400" b="1" dirty="0">
                <a:solidFill>
                  <a:schemeClr val="accent1"/>
                </a:solidFill>
                <a:ea typeface="Times New Roman"/>
                <a:cs typeface="Times New Roman"/>
              </a:rPr>
              <a:t>Memo for Specific Items</a:t>
            </a:r>
          </a:p>
        </p:txBody>
      </p:sp>
      <p:sp>
        <p:nvSpPr>
          <p:cNvPr id="14" name="TextBox 13"/>
          <p:cNvSpPr txBox="1"/>
          <p:nvPr userDrawn="1"/>
        </p:nvSpPr>
        <p:spPr>
          <a:xfrm>
            <a:off x="104775" y="950387"/>
            <a:ext cx="5153025" cy="63076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en-US" sz="1600" b="1" i="1" dirty="0">
                <a:solidFill>
                  <a:schemeClr val="accent1"/>
                </a:solidFill>
                <a:latin typeface="Arial" pitchFamily="34" charset="0"/>
                <a:cs typeface="Arial" pitchFamily="34" charset="0"/>
              </a:rPr>
              <a:t>Don't let your spouse's death be the event that prompts you to gather needed information.</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00247" y="1162050"/>
            <a:ext cx="284837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userDrawn="1"/>
        </p:nvSpPr>
        <p:spPr>
          <a:xfrm>
            <a:off x="109728" y="1737360"/>
            <a:ext cx="5157216" cy="53035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indent="0" algn="l" defTabSz="966612" rtl="0" eaLnBrk="1" latinLnBrk="0" hangingPunct="1">
              <a:spcBef>
                <a:spcPct val="20000"/>
              </a:spcBef>
              <a:buClr>
                <a:srgbClr val="FAAF3F"/>
              </a:buClr>
              <a:buFont typeface="Wingdings" pitchFamily="2" charset="2"/>
              <a:buNone/>
            </a:pPr>
            <a:r>
              <a:rPr lang="en-US" sz="1200" b="0" kern="1200" dirty="0">
                <a:solidFill>
                  <a:schemeClr val="tx1"/>
                </a:solidFill>
                <a:latin typeface="Arial" pitchFamily="34" charset="0"/>
                <a:ea typeface="+mn-ea"/>
                <a:cs typeface="Arial" pitchFamily="34" charset="0"/>
              </a:rPr>
              <a:t>At Barry, Evans, Josephs and Snipes, our primary objective is to help our clients plan and prepare for life’s most difficult moment.  Many of us are in the sandwich generation, commonly referred to as those “sandwiched” between their kids and their aging parents.  This generation can also be described as the one most impacted by the convergence of old practices (the “paper trail”) and new practices (the “cloud”).   Different habits make planning for the inevitable at times even more daunting.  Gone are the days of watching our parents place that most important item in their top dresser drawer (the one you couldn’t reach as a kid) and telling you, “If there is a family emergency, go here first!”</a:t>
            </a:r>
          </a:p>
          <a:p>
            <a:pPr marL="0" indent="0" algn="l" defTabSz="966612" rtl="0" eaLnBrk="1" latinLnBrk="0" hangingPunct="1">
              <a:spcBef>
                <a:spcPct val="20000"/>
              </a:spcBef>
              <a:buClr>
                <a:srgbClr val="FAAF3F"/>
              </a:buClr>
              <a:buFont typeface="Wingdings" pitchFamily="2" charset="2"/>
              <a:buNone/>
            </a:pPr>
            <a:endParaRPr lang="en-US" sz="1100" b="0" kern="1200" dirty="0">
              <a:solidFill>
                <a:schemeClr val="tx1"/>
              </a:solidFill>
              <a:latin typeface="Arial" pitchFamily="34" charset="0"/>
              <a:ea typeface="+mn-ea"/>
              <a:cs typeface="Arial" pitchFamily="34" charset="0"/>
            </a:endParaRPr>
          </a:p>
          <a:p>
            <a:pPr marL="0" indent="0" algn="l" defTabSz="966612" rtl="0" eaLnBrk="1" latinLnBrk="0" hangingPunct="1">
              <a:spcBef>
                <a:spcPct val="20000"/>
              </a:spcBef>
              <a:buClr>
                <a:srgbClr val="FAAF3F"/>
              </a:buClr>
              <a:buFont typeface="Wingdings" pitchFamily="2" charset="2"/>
              <a:buNone/>
            </a:pPr>
            <a:r>
              <a:rPr lang="en-US" sz="1200" b="0" kern="1200" dirty="0">
                <a:solidFill>
                  <a:schemeClr val="tx1"/>
                </a:solidFill>
                <a:latin typeface="Arial" pitchFamily="34" charset="0"/>
                <a:ea typeface="+mn-ea"/>
                <a:cs typeface="Arial" pitchFamily="34" charset="0"/>
              </a:rPr>
              <a:t>A plan is only relevant when it is practiced, updated regularly, and accurate in its intentions.  Most important to the plan’s success is having quick access to the critical information – the items in the “Top Drawer.”</a:t>
            </a:r>
          </a:p>
          <a:p>
            <a:pPr marL="0" indent="0" algn="l" defTabSz="966612" rtl="0" eaLnBrk="1" latinLnBrk="0" hangingPunct="1">
              <a:spcBef>
                <a:spcPct val="20000"/>
              </a:spcBef>
              <a:buClr>
                <a:srgbClr val="FAAF3F"/>
              </a:buClr>
              <a:buFont typeface="Wingdings" pitchFamily="2" charset="2"/>
              <a:buNone/>
            </a:pPr>
            <a:endParaRPr lang="en-US" sz="1100" b="0" kern="1200" dirty="0">
              <a:solidFill>
                <a:schemeClr val="tx1"/>
              </a:solidFill>
              <a:latin typeface="Arial" pitchFamily="34" charset="0"/>
              <a:ea typeface="+mn-ea"/>
              <a:cs typeface="Arial" pitchFamily="34" charset="0"/>
            </a:endParaRPr>
          </a:p>
          <a:p>
            <a:pPr marL="0" indent="0" algn="l" defTabSz="966612" rtl="0" eaLnBrk="1" latinLnBrk="0" hangingPunct="1">
              <a:spcBef>
                <a:spcPct val="20000"/>
              </a:spcBef>
              <a:buClr>
                <a:srgbClr val="FAAF3F"/>
              </a:buClr>
              <a:buFont typeface="Wingdings" pitchFamily="2" charset="2"/>
              <a:buNone/>
            </a:pPr>
            <a:r>
              <a:rPr lang="en-US" sz="1200" b="0" kern="1200" dirty="0">
                <a:solidFill>
                  <a:schemeClr val="tx1"/>
                </a:solidFill>
                <a:latin typeface="Arial" pitchFamily="34" charset="0"/>
                <a:ea typeface="+mn-ea"/>
                <a:cs typeface="Arial" pitchFamily="34" charset="0"/>
              </a:rPr>
              <a:t>We have created “Top Drawer” for your benefit as a template to help you simplify the process of collecting and organizing your critical information.   </a:t>
            </a:r>
          </a:p>
          <a:p>
            <a:pPr marL="0" indent="0" algn="l" defTabSz="966612" rtl="0" eaLnBrk="1" latinLnBrk="0" hangingPunct="1">
              <a:spcBef>
                <a:spcPct val="20000"/>
              </a:spcBef>
              <a:buClr>
                <a:srgbClr val="FAAF3F"/>
              </a:buClr>
              <a:buFont typeface="Wingdings" pitchFamily="2" charset="2"/>
              <a:buNone/>
            </a:pPr>
            <a:endParaRPr lang="en-US" sz="1100" b="0" kern="1200" dirty="0">
              <a:solidFill>
                <a:schemeClr val="tx1"/>
              </a:solidFill>
              <a:latin typeface="Arial" pitchFamily="34" charset="0"/>
              <a:ea typeface="+mn-ea"/>
              <a:cs typeface="Arial" pitchFamily="34" charset="0"/>
            </a:endParaRPr>
          </a:p>
          <a:p>
            <a:pPr marL="0" indent="0" algn="l" defTabSz="966612" rtl="0" eaLnBrk="1" latinLnBrk="0" hangingPunct="1">
              <a:spcBef>
                <a:spcPct val="20000"/>
              </a:spcBef>
              <a:buClr>
                <a:srgbClr val="FAAF3F"/>
              </a:buClr>
              <a:buFont typeface="Wingdings" pitchFamily="2" charset="2"/>
              <a:buNone/>
            </a:pPr>
            <a:r>
              <a:rPr lang="en-US" sz="1200" b="0" kern="1200" dirty="0">
                <a:solidFill>
                  <a:schemeClr val="tx1"/>
                </a:solidFill>
                <a:latin typeface="Arial" pitchFamily="34" charset="0"/>
                <a:ea typeface="+mn-ea"/>
                <a:cs typeface="Arial" pitchFamily="34" charset="0"/>
              </a:rPr>
              <a:t>Top Drawer is like an electronic safety deposit box, and it can be used to </a:t>
            </a:r>
          </a:p>
          <a:p>
            <a:pPr marL="0" indent="0" algn="l" defTabSz="966612" rtl="0" eaLnBrk="1" latinLnBrk="0" hangingPunct="1">
              <a:spcBef>
                <a:spcPct val="20000"/>
              </a:spcBef>
              <a:buClr>
                <a:srgbClr val="FAAF3F"/>
              </a:buClr>
              <a:buFont typeface="Wingdings" pitchFamily="2" charset="2"/>
              <a:buNone/>
            </a:pPr>
            <a:endParaRPr lang="en-US" sz="600" b="0" kern="1200" dirty="0">
              <a:solidFill>
                <a:schemeClr val="tx1"/>
              </a:solidFill>
              <a:latin typeface="Arial" pitchFamily="34" charset="0"/>
              <a:ea typeface="+mn-ea"/>
              <a:cs typeface="Arial" pitchFamily="34" charset="0"/>
            </a:endParaRPr>
          </a:p>
          <a:p>
            <a:pPr marL="225425" indent="-111125" algn="l" defTabSz="966612" rtl="0" eaLnBrk="1" latinLnBrk="0" hangingPunct="1">
              <a:spcBef>
                <a:spcPct val="20000"/>
              </a:spcBef>
              <a:buClr>
                <a:srgbClr val="FAAF3F"/>
              </a:buClr>
              <a:buFont typeface="Wingdings" pitchFamily="2" charset="2"/>
              <a:buChar char="§"/>
            </a:pPr>
            <a:r>
              <a:rPr lang="en-US" sz="1200" b="1" kern="1200" dirty="0">
                <a:solidFill>
                  <a:schemeClr val="tx1"/>
                </a:solidFill>
                <a:latin typeface="Arial" pitchFamily="34" charset="0"/>
                <a:ea typeface="+mn-ea"/>
                <a:cs typeface="Arial" pitchFamily="34" charset="0"/>
              </a:rPr>
              <a:t>Confidentially record the necessary items that impact your plan.</a:t>
            </a:r>
          </a:p>
          <a:p>
            <a:pPr marL="225425" indent="-111125" algn="l" defTabSz="966612" rtl="0" eaLnBrk="1" latinLnBrk="0" hangingPunct="1">
              <a:spcBef>
                <a:spcPct val="20000"/>
              </a:spcBef>
              <a:buClr>
                <a:srgbClr val="FAAF3F"/>
              </a:buClr>
              <a:buFont typeface="Wingdings" pitchFamily="2" charset="2"/>
              <a:buChar char="§"/>
            </a:pPr>
            <a:endParaRPr lang="en-US" sz="600" b="1" kern="1200" dirty="0">
              <a:solidFill>
                <a:schemeClr val="tx1"/>
              </a:solidFill>
              <a:latin typeface="Arial" pitchFamily="34" charset="0"/>
              <a:ea typeface="+mn-ea"/>
              <a:cs typeface="Arial" pitchFamily="34" charset="0"/>
            </a:endParaRPr>
          </a:p>
          <a:p>
            <a:pPr marL="225425" indent="-111125" algn="l" defTabSz="966612" rtl="0" eaLnBrk="1" latinLnBrk="0" hangingPunct="1">
              <a:spcBef>
                <a:spcPct val="20000"/>
              </a:spcBef>
              <a:buClr>
                <a:srgbClr val="FAAF3F"/>
              </a:buClr>
              <a:buFont typeface="Wingdings" pitchFamily="2" charset="2"/>
              <a:buChar char="§"/>
            </a:pPr>
            <a:r>
              <a:rPr lang="en-US" sz="1200" b="1" kern="1200" dirty="0">
                <a:solidFill>
                  <a:schemeClr val="tx1"/>
                </a:solidFill>
                <a:latin typeface="Arial" pitchFamily="34" charset="0"/>
                <a:ea typeface="+mn-ea"/>
                <a:cs typeface="Arial" pitchFamily="34" charset="0"/>
              </a:rPr>
              <a:t>Maintain the crucial elements of your plan.</a:t>
            </a:r>
          </a:p>
          <a:p>
            <a:pPr marL="0" indent="0" algn="l" defTabSz="966612" rtl="0" eaLnBrk="1" latinLnBrk="0" hangingPunct="1">
              <a:spcBef>
                <a:spcPct val="20000"/>
              </a:spcBef>
              <a:buClr>
                <a:srgbClr val="FAAF3F"/>
              </a:buClr>
              <a:buFont typeface="Wingdings" pitchFamily="2" charset="2"/>
              <a:buNone/>
            </a:pPr>
            <a:endParaRPr lang="en-US" sz="1200" b="0" kern="1200" dirty="0">
              <a:solidFill>
                <a:schemeClr val="tx1"/>
              </a:solidFill>
              <a:latin typeface="Arial" pitchFamily="34" charset="0"/>
              <a:ea typeface="+mn-ea"/>
              <a:cs typeface="Arial" pitchFamily="34" charset="0"/>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extLst>
      <p:ext uri="{BB962C8B-B14F-4D97-AF65-F5344CB8AC3E}">
        <p14:creationId xmlns:p14="http://schemas.microsoft.com/office/powerpoint/2010/main" val="559392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licy Perf_Tax">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7200" y="990600"/>
            <a:ext cx="8686800" cy="5940088"/>
          </a:xfrm>
          <a:prstGeom prst="rect">
            <a:avLst/>
          </a:prstGeom>
          <a:noFill/>
        </p:spPr>
        <p:txBody>
          <a:bodyPr wrap="square" rtlCol="0">
            <a:spAutoFit/>
          </a:bodyPr>
          <a:lstStyle/>
          <a:p>
            <a:pPr algn="just" eaLnBrk="1" hangingPunct="1">
              <a:lnSpc>
                <a:spcPct val="100000"/>
              </a:lnSpc>
            </a:pPr>
            <a:r>
              <a:rPr kumimoji="0" lang="en-US" sz="1000" dirty="0">
                <a:solidFill>
                  <a:schemeClr val="tx1"/>
                </a:solidFill>
                <a:latin typeface="Arial" pitchFamily="34" charset="0"/>
                <a:cs typeface="Arial" pitchFamily="34" charset="0"/>
              </a:rPr>
              <a:t>The financial information contained in this illustration includes analysis of the performance of individual life insurance policies and are not guaranteed, unless specifically stated in the illustration. Actual results will reflect mortality experience, investment returns and expenses of the life insurance carrier. The analysis includes assumptions about investment performance and mortality and expense factors which are based on the current experience of the life insurance company and are not guaranteed. Over a period of time the actual results achieved by the company will differ from what the company is experiencing currently. More favorable experience by the life insurance company may produce more favorable results to the policy owner and may have a favorable impact on the financial projections. Less favorable experience may produce less favorable results and may have an unfavorable impact on the analysis. The abbreviation “NPV,” which may appear in the analysis, stands for Net Present Value. </a:t>
            </a:r>
          </a:p>
          <a:p>
            <a:pPr algn="just" eaLnBrk="1" hangingPunct="1">
              <a:lnSpc>
                <a:spcPct val="100000"/>
              </a:lnSpc>
            </a:pPr>
            <a:endParaRPr kumimoji="0" lang="en-US" sz="1000" dirty="0">
              <a:solidFill>
                <a:schemeClr val="tx1"/>
              </a:solidFill>
              <a:latin typeface="Arial" pitchFamily="34" charset="0"/>
              <a:cs typeface="Arial" pitchFamily="34" charset="0"/>
            </a:endParaRPr>
          </a:p>
          <a:p>
            <a:pPr algn="just" eaLnBrk="1" hangingPunct="1">
              <a:lnSpc>
                <a:spcPct val="100000"/>
              </a:lnSpc>
            </a:pPr>
            <a:r>
              <a:rPr kumimoji="0" lang="en-US" sz="1000" dirty="0">
                <a:solidFill>
                  <a:schemeClr val="tx1"/>
                </a:solidFill>
                <a:latin typeface="Arial" pitchFamily="34" charset="0"/>
                <a:cs typeface="Arial" pitchFamily="34" charset="0"/>
              </a:rPr>
              <a:t>Life insurance policy premiums never cease. However, life insurance policy illustrations may involve a technique where policy values are used to pay premiums or sustain the policy after a certain period of time. This is the point at which life insurance carrier illustrations indicate that the policy values will be sufficient to fund all future premiums based on assumed performance. This technique does not guarantee the premium payment because the factors involved are the same as indicated above: investment return, mortality and expense. If the hypothetical earnings rate shown in this proposal decreases, non-guaranteed mortality and expense charges increase, and/or policy loans/withdrawals are taken, then premiums may be required for additional years, possibly at a higher level.  </a:t>
            </a:r>
          </a:p>
          <a:p>
            <a:pPr algn="just" eaLnBrk="1" hangingPunct="1">
              <a:lnSpc>
                <a:spcPct val="100000"/>
              </a:lnSpc>
            </a:pPr>
            <a:endParaRPr kumimoji="0" lang="en-US" sz="1000" dirty="0">
              <a:solidFill>
                <a:schemeClr val="tx1"/>
              </a:solidFill>
              <a:latin typeface="Arial" pitchFamily="34" charset="0"/>
              <a:cs typeface="Arial" pitchFamily="34" charset="0"/>
            </a:endParaRPr>
          </a:p>
          <a:p>
            <a:pPr algn="just" eaLnBrk="1" hangingPunct="1">
              <a:lnSpc>
                <a:spcPct val="100000"/>
              </a:lnSpc>
            </a:pPr>
            <a:r>
              <a:rPr kumimoji="0" lang="en-US" sz="1000" dirty="0">
                <a:solidFill>
                  <a:schemeClr val="tx1"/>
                </a:solidFill>
                <a:latin typeface="Arial" pitchFamily="34" charset="0"/>
                <a:cs typeface="Arial" pitchFamily="34" charset="0"/>
              </a:rPr>
              <a:t>Distributions from life insurance policies prior to the death of the insured may be subject to income taxation depending on the type of distribution (withdrawal, surrender, loan, dividend), the life insurance policy duration at the time of distribution and effective tax law at that time. These distributions may also reduce policy cash values and death benefits. Withdrawals and other distributions from non-Modified Endowment Contract (non-MEC) policies in the first 15 years may be taxable to the extent they occur in conjunction with (or during the two years immediately prior to) a reduction in benefits. After 15 years, withdrawals and other distributions up to the life insurance policy cost basis are not taxable. Life insurance policy loans are not taxable for a non-MEC policy provided that it remains in force until the death(s) of the insured(s). Withdrawals, policy loans and other distributions from a MEC policy are subject to other rules and are generally taxable as “income first.” If prior to the death(s) of the insured(s) the policy (MEC or non-MEC) is surrendered or lapses with an outstanding policy loan balance, the policy owner will be subject to income taxes to the extent the cash surrender value plus the amount of the outstanding loans exceeds the policy cost basis. Withdrawals, policy loans, and other distributions will reduce policy values and may reduce death benefit. </a:t>
            </a:r>
          </a:p>
          <a:p>
            <a:pPr algn="just" eaLnBrk="1" hangingPunct="1">
              <a:lnSpc>
                <a:spcPct val="100000"/>
              </a:lnSpc>
            </a:pPr>
            <a:endParaRPr kumimoji="0" lang="en-US" sz="1000" dirty="0">
              <a:solidFill>
                <a:schemeClr val="tx1"/>
              </a:solidFill>
              <a:latin typeface="Arial" pitchFamily="34" charset="0"/>
              <a:cs typeface="Arial" pitchFamily="34" charset="0"/>
            </a:endParaRPr>
          </a:p>
          <a:p>
            <a:pPr algn="just" eaLnBrk="1" hangingPunct="1">
              <a:lnSpc>
                <a:spcPct val="100000"/>
              </a:lnSpc>
            </a:pPr>
            <a:r>
              <a:rPr kumimoji="0" lang="en-US" sz="1000" dirty="0">
                <a:solidFill>
                  <a:schemeClr val="tx1"/>
                </a:solidFill>
                <a:latin typeface="Arial" pitchFamily="34" charset="0"/>
                <a:cs typeface="Arial" pitchFamily="34" charset="0"/>
              </a:rPr>
              <a:t>Death benefits generally are not subject to income taxes but may be subject to income taxes in the case of "transfer for value." Policy owners should consult with legal counsel prior to assigning the ownership rights in life insurance policies. Insurance policy values or death benefits are includable in the gross estate of the decedent if the decedent owned or was deemed to have owned certain "incidents of ownership" in the policy. Proceeds from a life insurance policy paid because of the death of the insured are generally excludable from the beneficiary’s gross income for federal income tax purposes. IRC Sec. 101(a) (1). Legal counsel should be consulted concerning inclusion of policy values or death benefits in the gross estate. Death benefit protection is based on the claims-paying ability of the issuing life insurance company. </a:t>
            </a:r>
          </a:p>
          <a:p>
            <a:pPr algn="just" eaLnBrk="1" hangingPunct="1">
              <a:lnSpc>
                <a:spcPct val="100000"/>
              </a:lnSpc>
            </a:pPr>
            <a:endParaRPr kumimoji="0" lang="en-US" sz="1000" dirty="0">
              <a:solidFill>
                <a:schemeClr val="tx1"/>
              </a:solidFill>
              <a:latin typeface="Arial" pitchFamily="34" charset="0"/>
              <a:cs typeface="Arial" pitchFamily="34" charset="0"/>
            </a:endParaRPr>
          </a:p>
          <a:p>
            <a:pPr algn="just" eaLnBrk="1" hangingPunct="1">
              <a:lnSpc>
                <a:spcPct val="100000"/>
              </a:lnSpc>
            </a:pPr>
            <a:r>
              <a:rPr kumimoji="0" lang="en-US" sz="1000" dirty="0">
                <a:solidFill>
                  <a:schemeClr val="tx1"/>
                </a:solidFill>
                <a:latin typeface="Arial" pitchFamily="34" charset="0"/>
                <a:cs typeface="Arial" pitchFamily="34" charset="0"/>
              </a:rPr>
              <a:t>This communication is not a covered opinion as defined by Circular 230 and is limited to the federal tax issues addressed herein.  Additional issues may exist that affect the federal tax treatment of the transaction.  The communication was not intended or written to be used, and cannot be used, or relied on, by the taxpayer, to avoid federal tax penalties.  You should obtain the opinions of your attorneys and accountants on recommendations contained herein.</a:t>
            </a:r>
          </a:p>
          <a:p>
            <a:endParaRPr lang="en-US" sz="900" dirty="0">
              <a:solidFill>
                <a:schemeClr val="tx1"/>
              </a:solidFill>
              <a:latin typeface="Arial" pitchFamily="34" charset="0"/>
              <a:cs typeface="Arial" pitchFamily="34" charset="0"/>
            </a:endParaRPr>
          </a:p>
        </p:txBody>
      </p:sp>
      <p:sp>
        <p:nvSpPr>
          <p:cNvPr id="10" name="TextBox 9"/>
          <p:cNvSpPr txBox="1"/>
          <p:nvPr userDrawn="1"/>
        </p:nvSpPr>
        <p:spPr>
          <a:xfrm>
            <a:off x="0" y="0"/>
            <a:ext cx="8610600" cy="758952"/>
          </a:xfrm>
          <a:prstGeom prst="rect">
            <a:avLst/>
          </a:prstGeom>
          <a:noFill/>
        </p:spPr>
        <p:txBody>
          <a:bodyPr wrap="square" rtlCol="0" anchor="ctr">
            <a:noAutofit/>
          </a:bodyPr>
          <a:lstStyle/>
          <a:p>
            <a:pPr marL="362480" lvl="0" indent="-362480" algn="l" defTabSz="966612" rtl="0" eaLnBrk="1" latinLnBrk="0" hangingPunct="1">
              <a:spcBef>
                <a:spcPct val="20000"/>
              </a:spcBef>
              <a:buFont typeface="Arial" pitchFamily="34" charset="0"/>
              <a:buNone/>
            </a:pPr>
            <a:r>
              <a:rPr lang="en-US" sz="2800" b="1" kern="1200" dirty="0">
                <a:solidFill>
                  <a:schemeClr val="bg1"/>
                </a:solidFill>
                <a:effectLst/>
                <a:latin typeface="Arial" pitchFamily="34" charset="0"/>
                <a:ea typeface="+mn-ea"/>
                <a:cs typeface="Arial" pitchFamily="34" charset="0"/>
              </a:rPr>
              <a:t>Policy Performance &amp; Taxation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2362199"/>
            <a:ext cx="8161020" cy="609601"/>
          </a:xfrm>
        </p:spPr>
        <p:txBody>
          <a:bodyPr tIns="0" anchor="t">
            <a:normAutofit/>
          </a:bodyPr>
          <a:lstStyle>
            <a:lvl1pPr algn="l">
              <a:defRPr sz="3200" b="1" cap="small" baseline="0">
                <a:solidFill>
                  <a:schemeClr val="bg2"/>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58429" y="762000"/>
            <a:ext cx="8161020" cy="1600199"/>
          </a:xfrm>
        </p:spPr>
        <p:txBody>
          <a:bodyPr anchor="b"/>
          <a:lstStyle>
            <a:lvl1pPr marL="0" indent="0">
              <a:buNone/>
              <a:defRPr sz="2100" b="1">
                <a:solidFill>
                  <a:srgbClr val="FAAF3F"/>
                </a:solidFill>
                <a:latin typeface="Arial" pitchFamily="34" charset="0"/>
                <a:cs typeface="Arial" pitchFamily="34" charset="0"/>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8" name="Rectangle 7"/>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9" name="Straight Connector 8"/>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58429" y="2357030"/>
            <a:ext cx="8165592" cy="0"/>
          </a:xfrm>
          <a:prstGeom prst="line">
            <a:avLst/>
          </a:prstGeom>
          <a:ln>
            <a:solidFill>
              <a:srgbClr val="FAAF3F"/>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832" y="6947042"/>
            <a:ext cx="4485968" cy="292388"/>
          </a:xfrm>
          <a:prstGeom prst="rect">
            <a:avLst/>
          </a:prstGeom>
          <a:noFill/>
        </p:spPr>
        <p:txBody>
          <a:bodyPr wrap="square" lIns="0" rtlCol="0">
            <a:spAutoFit/>
          </a:bodyPr>
          <a:lstStyle/>
          <a:p>
            <a:r>
              <a:rPr lang="en-US" sz="1300" spc="300" dirty="0">
                <a:solidFill>
                  <a:schemeClr val="bg2"/>
                </a:solidFill>
              </a:rPr>
              <a:t>THE BUSINESS </a:t>
            </a:r>
            <a:r>
              <a:rPr lang="en-US" sz="1300" i="1" spc="300" dirty="0">
                <a:solidFill>
                  <a:schemeClr val="bg2"/>
                </a:solidFill>
              </a:rPr>
              <a:t>of</a:t>
            </a:r>
            <a:r>
              <a:rPr lang="en-US" sz="1300" spc="300" dirty="0">
                <a:solidFill>
                  <a:schemeClr val="bg2"/>
                </a:solidFill>
              </a:rPr>
              <a:t> PRESERVATION</a:t>
            </a:r>
          </a:p>
        </p:txBody>
      </p:sp>
      <p:cxnSp>
        <p:nvCxnSpPr>
          <p:cNvPr id="14" name="Straight Connector 13"/>
          <p:cNvCxnSpPr/>
          <p:nvPr/>
        </p:nvCxnSpPr>
        <p:spPr>
          <a:xfrm>
            <a:off x="4038600" y="6972523"/>
            <a:ext cx="0" cy="228600"/>
          </a:xfrm>
          <a:prstGeom prst="line">
            <a:avLst/>
          </a:prstGeom>
          <a:ln w="19050">
            <a:solidFill>
              <a:srgbClr val="FAAF3F"/>
            </a:solidFill>
          </a:ln>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userDrawn="1">
            <p:ph type="body" sz="quarter" idx="10"/>
          </p:nvPr>
        </p:nvSpPr>
        <p:spPr>
          <a:xfrm>
            <a:off x="758429" y="2829025"/>
            <a:ext cx="6019800" cy="685800"/>
          </a:xfrm>
        </p:spPr>
        <p:txBody>
          <a:bodyPr>
            <a:noAutofit/>
          </a:bodyPr>
          <a:lstStyle>
            <a:lvl1pPr algn="l" defTabSz="966612" rtl="0" eaLnBrk="1" latinLnBrk="0" hangingPunct="1">
              <a:spcBef>
                <a:spcPct val="0"/>
              </a:spcBef>
              <a:buNone/>
              <a:defRPr lang="en-US" sz="2400" b="0" i="1" kern="1200" cap="none" baseline="0" dirty="0" smtClean="0">
                <a:solidFill>
                  <a:schemeClr val="bg2"/>
                </a:solidFill>
                <a:latin typeface="Arial" pitchFamily="34" charset="0"/>
                <a:ea typeface="+mj-ea"/>
                <a:cs typeface="Arial" pitchFamily="34" charset="0"/>
              </a:defRPr>
            </a:lvl1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7" name="Rectangle 6"/>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grpSp>
        <p:nvGrpSpPr>
          <p:cNvPr id="16" name="Group 20"/>
          <p:cNvGrpSpPr/>
          <p:nvPr userDrawn="1"/>
        </p:nvGrpSpPr>
        <p:grpSpPr>
          <a:xfrm>
            <a:off x="1504950" y="3426768"/>
            <a:ext cx="6591301" cy="461665"/>
            <a:chOff x="2398058" y="5410200"/>
            <a:chExt cx="4652684" cy="461665"/>
          </a:xfrm>
        </p:grpSpPr>
        <p:sp>
          <p:nvSpPr>
            <p:cNvPr id="17" name="TextBox 16"/>
            <p:cNvSpPr txBox="1"/>
            <p:nvPr/>
          </p:nvSpPr>
          <p:spPr>
            <a:xfrm>
              <a:off x="2398058" y="5410200"/>
              <a:ext cx="4442012" cy="461665"/>
            </a:xfrm>
            <a:prstGeom prst="rect">
              <a:avLst/>
            </a:prstGeom>
            <a:noFill/>
          </p:spPr>
          <p:txBody>
            <a:bodyPr wrap="square" rtlCol="0">
              <a:spAutoFit/>
            </a:bodyPr>
            <a:lstStyle/>
            <a:p>
              <a:r>
                <a:rPr lang="en-US" sz="2400" spc="300" dirty="0">
                  <a:solidFill>
                    <a:schemeClr val="bg2"/>
                  </a:solidFill>
                  <a:latin typeface="Arial" pitchFamily="34" charset="0"/>
                  <a:cs typeface="Arial" pitchFamily="34" charset="0"/>
                </a:rPr>
                <a:t>THE BUSINESS </a:t>
              </a:r>
              <a:r>
                <a:rPr lang="en-US" sz="2400" i="1" spc="300" dirty="0">
                  <a:solidFill>
                    <a:schemeClr val="bg2"/>
                  </a:solidFill>
                  <a:latin typeface="Arial" pitchFamily="34" charset="0"/>
                  <a:cs typeface="Arial" pitchFamily="34" charset="0"/>
                </a:rPr>
                <a:t>of </a:t>
              </a:r>
              <a:r>
                <a:rPr lang="en-US" sz="2400" spc="300" dirty="0">
                  <a:solidFill>
                    <a:schemeClr val="bg2"/>
                  </a:solidFill>
                  <a:latin typeface="Arial" pitchFamily="34" charset="0"/>
                  <a:cs typeface="Arial" pitchFamily="34" charset="0"/>
                </a:rPr>
                <a:t>PRESERVATION</a:t>
              </a:r>
            </a:p>
          </p:txBody>
        </p:sp>
        <p:cxnSp>
          <p:nvCxnSpPr>
            <p:cNvPr id="18" name="Straight Connector 17"/>
            <p:cNvCxnSpPr/>
            <p:nvPr/>
          </p:nvCxnSpPr>
          <p:spPr>
            <a:xfrm>
              <a:off x="7050742" y="5534576"/>
              <a:ext cx="0" cy="228600"/>
            </a:xfrm>
            <a:prstGeom prst="line">
              <a:avLst/>
            </a:prstGeom>
            <a:ln w="19050">
              <a:solidFill>
                <a:srgbClr val="FAAF3F"/>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228600" y="7002150"/>
            <a:ext cx="9372600" cy="297661"/>
          </a:xfrm>
          <a:prstGeom prst="rect">
            <a:avLst/>
          </a:prstGeom>
          <a:noFill/>
        </p:spPr>
        <p:txBody>
          <a:bodyPr wrap="square" lIns="96661" tIns="48331" rIns="96661" bIns="48331" rtlCol="0">
            <a:spAutoFit/>
          </a:bodyPr>
          <a:lstStyle/>
          <a:p>
            <a:r>
              <a:rPr lang="en-US" sz="1300" dirty="0">
                <a:solidFill>
                  <a:schemeClr val="bg2"/>
                </a:solidFill>
                <a:latin typeface="Arial" pitchFamily="34" charset="0"/>
                <a:cs typeface="Arial" pitchFamily="34" charset="0"/>
              </a:rPr>
              <a:t>1100 Kenilworth Avenue, Suite 110; Charlotte, North Carolina  28204   </a:t>
            </a:r>
            <a:r>
              <a:rPr lang="en-US" sz="1300" dirty="0">
                <a:solidFill>
                  <a:srgbClr val="FAAF3F"/>
                </a:solidFill>
                <a:latin typeface="Arial" pitchFamily="34" charset="0"/>
                <a:cs typeface="Arial" pitchFamily="34" charset="0"/>
                <a:sym typeface="Wingdings 2"/>
              </a:rPr>
              <a:t>|</a:t>
            </a:r>
            <a:r>
              <a:rPr lang="en-US" sz="1300" dirty="0">
                <a:solidFill>
                  <a:srgbClr val="7E876D"/>
                </a:solidFill>
                <a:latin typeface="Arial" pitchFamily="34" charset="0"/>
                <a:cs typeface="Arial" pitchFamily="34" charset="0"/>
                <a:sym typeface="Wingdings 2"/>
              </a:rPr>
              <a:t>    </a:t>
            </a:r>
            <a:r>
              <a:rPr lang="en-US" sz="1300" dirty="0">
                <a:solidFill>
                  <a:schemeClr val="bg2"/>
                </a:solidFill>
                <a:latin typeface="Arial" pitchFamily="34" charset="0"/>
                <a:cs typeface="Arial" pitchFamily="34" charset="0"/>
              </a:rPr>
              <a:t>704-333-0508</a:t>
            </a:r>
            <a:r>
              <a:rPr lang="en-US" sz="1300" dirty="0">
                <a:solidFill>
                  <a:srgbClr val="7E876D"/>
                </a:solidFill>
                <a:latin typeface="Arial" pitchFamily="34" charset="0"/>
                <a:cs typeface="Arial" pitchFamily="34" charset="0"/>
              </a:rPr>
              <a:t>   </a:t>
            </a:r>
            <a:r>
              <a:rPr lang="en-US" sz="1300" dirty="0">
                <a:solidFill>
                  <a:srgbClr val="FAAF3F"/>
                </a:solidFill>
                <a:latin typeface="Arial" pitchFamily="34" charset="0"/>
                <a:cs typeface="Arial" pitchFamily="34" charset="0"/>
                <a:sym typeface="Wingdings 2"/>
              </a:rPr>
              <a:t>| </a:t>
            </a:r>
            <a:r>
              <a:rPr lang="en-US" sz="1300" dirty="0">
                <a:solidFill>
                  <a:srgbClr val="7E876D"/>
                </a:solidFill>
                <a:latin typeface="Arial" pitchFamily="34" charset="0"/>
                <a:cs typeface="Arial" pitchFamily="34" charset="0"/>
                <a:sym typeface="Wingdings 2"/>
              </a:rPr>
              <a:t>   </a:t>
            </a:r>
            <a:r>
              <a:rPr lang="en-US" sz="1300" b="1" dirty="0">
                <a:solidFill>
                  <a:schemeClr val="bg2"/>
                </a:solidFill>
                <a:latin typeface="Arial" pitchFamily="34" charset="0"/>
                <a:cs typeface="Arial" pitchFamily="34" charset="0"/>
              </a:rPr>
              <a:t>bejs.com</a:t>
            </a:r>
          </a:p>
        </p:txBody>
      </p:sp>
      <p:sp>
        <p:nvSpPr>
          <p:cNvPr id="21" name="Rectangle 20"/>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22" name="Straight Connector 21"/>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AST PAGE">
    <p:spTree>
      <p:nvGrpSpPr>
        <p:cNvPr id="1" name=""/>
        <p:cNvGrpSpPr/>
        <p:nvPr/>
      </p:nvGrpSpPr>
      <p:grpSpPr>
        <a:xfrm>
          <a:off x="0" y="0"/>
          <a:ext cx="0" cy="0"/>
          <a:chOff x="0" y="0"/>
          <a:chExt cx="0" cy="0"/>
        </a:xfrm>
      </p:grpSpPr>
      <p:sp>
        <p:nvSpPr>
          <p:cNvPr id="23" name="Rectangle 22"/>
          <p:cNvSpPr/>
          <p:nvPr userDrawn="1"/>
        </p:nvSpPr>
        <p:spPr>
          <a:xfrm>
            <a:off x="0" y="-3052"/>
            <a:ext cx="7543800" cy="38130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5417339"/>
            <a:ext cx="9601200" cy="1288261"/>
            <a:chOff x="0" y="5410200"/>
            <a:chExt cx="9601200" cy="1288261"/>
          </a:xfrm>
        </p:grpSpPr>
        <p:sp>
          <p:nvSpPr>
            <p:cNvPr id="20" name="TextBox 19"/>
            <p:cNvSpPr txBox="1"/>
            <p:nvPr userDrawn="1"/>
          </p:nvSpPr>
          <p:spPr>
            <a:xfrm>
              <a:off x="0" y="6400800"/>
              <a:ext cx="9601200" cy="297661"/>
            </a:xfrm>
            <a:prstGeom prst="rect">
              <a:avLst/>
            </a:prstGeom>
            <a:noFill/>
          </p:spPr>
          <p:txBody>
            <a:bodyPr wrap="square" lIns="96661" tIns="48331" rIns="96661" bIns="48331" rtlCol="0">
              <a:spAutoFit/>
            </a:bodyPr>
            <a:lstStyle/>
            <a:p>
              <a:pPr algn="ctr"/>
              <a:r>
                <a:rPr lang="en-US" sz="1300" dirty="0">
                  <a:solidFill>
                    <a:schemeClr val="bg2"/>
                  </a:solidFill>
                  <a:latin typeface="Arial" pitchFamily="34" charset="0"/>
                  <a:cs typeface="Arial" pitchFamily="34" charset="0"/>
                </a:rPr>
                <a:t>1100 Kenilworth Avenue, Suite 110; Charlotte, North Carolina  28204  </a:t>
              </a:r>
              <a:r>
                <a:rPr lang="en-US" sz="1300" dirty="0">
                  <a:solidFill>
                    <a:schemeClr val="tx2"/>
                  </a:solidFill>
                  <a:latin typeface="Arial" pitchFamily="34" charset="0"/>
                  <a:cs typeface="Arial" pitchFamily="34" charset="0"/>
                  <a:sym typeface="Wingdings 2"/>
                </a:rPr>
                <a:t>|</a:t>
              </a:r>
              <a:r>
                <a:rPr lang="en-US" sz="1300" dirty="0">
                  <a:solidFill>
                    <a:schemeClr val="bg2"/>
                  </a:solidFill>
                  <a:latin typeface="Arial" pitchFamily="34" charset="0"/>
                  <a:cs typeface="Arial" pitchFamily="34" charset="0"/>
                  <a:sym typeface="Wingdings 2"/>
                </a:rPr>
                <a:t>   </a:t>
              </a:r>
              <a:r>
                <a:rPr lang="en-US" sz="1300" dirty="0">
                  <a:solidFill>
                    <a:schemeClr val="bg2"/>
                  </a:solidFill>
                  <a:latin typeface="Arial" pitchFamily="34" charset="0"/>
                  <a:cs typeface="Arial" pitchFamily="34" charset="0"/>
                </a:rPr>
                <a:t>704-333-0508  </a:t>
              </a:r>
              <a:r>
                <a:rPr lang="en-US" sz="1300" dirty="0">
                  <a:solidFill>
                    <a:schemeClr val="tx2"/>
                  </a:solidFill>
                  <a:latin typeface="Arial" pitchFamily="34" charset="0"/>
                  <a:cs typeface="Arial" pitchFamily="34" charset="0"/>
                  <a:sym typeface="Wingdings 2"/>
                </a:rPr>
                <a:t>|</a:t>
              </a:r>
              <a:r>
                <a:rPr lang="en-US" sz="1300" dirty="0">
                  <a:solidFill>
                    <a:schemeClr val="bg2"/>
                  </a:solidFill>
                  <a:latin typeface="Arial" pitchFamily="34" charset="0"/>
                  <a:cs typeface="Arial" pitchFamily="34" charset="0"/>
                  <a:sym typeface="Wingdings 2"/>
                </a:rPr>
                <a:t>   </a:t>
              </a:r>
              <a:r>
                <a:rPr lang="en-US" sz="1300" b="1" dirty="0">
                  <a:solidFill>
                    <a:schemeClr val="bg2"/>
                  </a:solidFill>
                  <a:latin typeface="Arial" pitchFamily="34" charset="0"/>
                  <a:cs typeface="Arial" pitchFamily="34" charset="0"/>
                </a:rPr>
                <a:t>bejs.com</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7640" y="5410200"/>
              <a:ext cx="1645920" cy="826306"/>
            </a:xfrm>
            <a:prstGeom prst="rect">
              <a:avLst/>
            </a:prstGeom>
          </p:spPr>
        </p:pic>
      </p:grpSp>
      <p:sp>
        <p:nvSpPr>
          <p:cNvPr id="19" name="Rectangle 18"/>
          <p:cNvSpPr/>
          <p:nvPr userDrawn="1"/>
        </p:nvSpPr>
        <p:spPr>
          <a:xfrm rot="16200000">
            <a:off x="6777039" y="833436"/>
            <a:ext cx="3657600" cy="1990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a:off x="0" y="3310128"/>
            <a:ext cx="9601200" cy="1719072"/>
            <a:chOff x="0" y="1506008"/>
            <a:chExt cx="9601200" cy="1719072"/>
          </a:xfrm>
        </p:grpSpPr>
        <p:sp>
          <p:nvSpPr>
            <p:cNvPr id="30" name="Rectangle 29"/>
            <p:cNvSpPr/>
            <p:nvPr userDrawn="1"/>
          </p:nvSpPr>
          <p:spPr>
            <a:xfrm>
              <a:off x="0" y="1506008"/>
              <a:ext cx="9601200" cy="17190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descr="P:\Logos\2012 BEJS Re-Branded Logos\MainBridge_10112553.jpg"/>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5485" b="50754"/>
            <a:stretch/>
          </p:blipFill>
          <p:spPr bwMode="auto">
            <a:xfrm flipH="1">
              <a:off x="0" y="1690139"/>
              <a:ext cx="9601200" cy="136147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851026" y="1953398"/>
              <a:ext cx="3273424" cy="830997"/>
            </a:xfrm>
            <a:prstGeom prst="rect">
              <a:avLst/>
            </a:prstGeom>
            <a:noFill/>
          </p:spPr>
          <p:txBody>
            <a:bodyPr wrap="square" rtlCol="0">
              <a:spAutoFit/>
            </a:bodyPr>
            <a:lstStyle/>
            <a:p>
              <a:pPr>
                <a:lnSpc>
                  <a:spcPct val="100000"/>
                </a:lnSpc>
                <a:tabLst>
                  <a:tab pos="57150" algn="l"/>
                </a:tabLst>
              </a:pPr>
              <a:r>
                <a:rPr lang="en-US" sz="1600" b="0" spc="0" dirty="0">
                  <a:solidFill>
                    <a:schemeClr val="bg1"/>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	The Business of</a:t>
              </a:r>
              <a:endParaRPr lang="en-US" sz="1600" b="0" i="1" spc="0" dirty="0">
                <a:solidFill>
                  <a:schemeClr val="bg1"/>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endParaRPr>
            </a:p>
            <a:p>
              <a:pPr>
                <a:lnSpc>
                  <a:spcPct val="100000"/>
                </a:lnSpc>
                <a:tabLst/>
              </a:pPr>
              <a:r>
                <a:rPr lang="en-US" sz="3200" b="0" spc="0" dirty="0">
                  <a:solidFill>
                    <a:schemeClr val="bg1"/>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Preservation</a:t>
              </a:r>
            </a:p>
          </p:txBody>
        </p:sp>
        <p:sp>
          <p:nvSpPr>
            <p:cNvPr id="33" name="Rectangle 32"/>
            <p:cNvSpPr/>
            <p:nvPr userDrawn="1"/>
          </p:nvSpPr>
          <p:spPr>
            <a:xfrm>
              <a:off x="0" y="1553635"/>
              <a:ext cx="9601200" cy="9144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0" y="3085806"/>
              <a:ext cx="9601200" cy="9144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userDrawn="1"/>
        </p:nvSpPr>
        <p:spPr>
          <a:xfrm>
            <a:off x="0" y="7010400"/>
            <a:ext cx="9601200" cy="306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644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2713524" y="3257350"/>
            <a:ext cx="6720840" cy="579120"/>
          </a:xfrm>
        </p:spPr>
        <p:txBody>
          <a:bodyPr>
            <a:normAutofit/>
          </a:bodyPr>
          <a:lstStyle>
            <a:lvl1pPr marL="0" indent="0" algn="l">
              <a:buNone/>
              <a:defRPr lang="en-US" sz="2100" b="1" kern="1200" dirty="0">
                <a:solidFill>
                  <a:srgbClr val="FAAF3F"/>
                </a:solidFill>
                <a:latin typeface="Arial" pitchFamily="34" charset="0"/>
                <a:ea typeface="+mn-ea"/>
                <a:cs typeface="Arial" pitchFamily="34" charset="0"/>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pPr marL="362480" lvl="0" indent="-362480" algn="l" defTabSz="966612" rtl="0" eaLnBrk="1" latinLnBrk="0" hangingPunct="1">
              <a:spcBef>
                <a:spcPct val="20000"/>
              </a:spcBef>
              <a:buFont typeface="Arial" pitchFamily="34" charset="0"/>
              <a:buNone/>
            </a:pPr>
            <a:r>
              <a:rPr lang="en-US" dirty="0"/>
              <a:t>Click to edit Master subtitle style</a:t>
            </a:r>
          </a:p>
        </p:txBody>
      </p:sp>
      <p:sp>
        <p:nvSpPr>
          <p:cNvPr id="2" name="Title 1"/>
          <p:cNvSpPr>
            <a:spLocks noGrp="1"/>
          </p:cNvSpPr>
          <p:nvPr>
            <p:ph type="title"/>
          </p:nvPr>
        </p:nvSpPr>
        <p:spPr>
          <a:xfrm>
            <a:off x="2713524" y="2744000"/>
            <a:ext cx="6354275" cy="533400"/>
          </a:xfrm>
        </p:spPr>
        <p:txBody>
          <a:bodyPr>
            <a:noAutofit/>
          </a:bodyPr>
          <a:lstStyle>
            <a:lvl1pPr algn="l">
              <a:defRPr sz="3000" b="1">
                <a:solidFill>
                  <a:schemeClr val="bg2"/>
                </a:solidFill>
                <a:latin typeface="Arial" pitchFamily="34" charset="0"/>
                <a:cs typeface="Arial" pitchFamily="34" charset="0"/>
              </a:defRPr>
            </a:lvl1pPr>
          </a:lstStyle>
          <a:p>
            <a:r>
              <a:rPr lang="en-US" dirty="0"/>
              <a:t>Click to edit Master title style</a:t>
            </a:r>
          </a:p>
        </p:txBody>
      </p:sp>
      <p:sp>
        <p:nvSpPr>
          <p:cNvPr id="6" name="Rectangle 5"/>
          <p:cNvSpPr/>
          <p:nvPr userDrawn="1"/>
        </p:nvSpPr>
        <p:spPr>
          <a:xfrm>
            <a:off x="640080" y="0"/>
            <a:ext cx="1920240" cy="7315200"/>
          </a:xfrm>
          <a:prstGeom prst="rect">
            <a:avLst/>
          </a:prstGeom>
          <a:solidFill>
            <a:srgbClr val="FAAF3F"/>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7" name="Rectangle 6"/>
          <p:cNvSpPr/>
          <p:nvPr userDrawn="1"/>
        </p:nvSpPr>
        <p:spPr>
          <a:xfrm>
            <a:off x="0" y="0"/>
            <a:ext cx="1920240" cy="7315200"/>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cxnSp>
        <p:nvCxnSpPr>
          <p:cNvPr id="8" name="Straight Connector 7"/>
          <p:cNvCxnSpPr/>
          <p:nvPr userDrawn="1"/>
        </p:nvCxnSpPr>
        <p:spPr>
          <a:xfrm>
            <a:off x="2819400" y="3251200"/>
            <a:ext cx="6240780" cy="0"/>
          </a:xfrm>
          <a:prstGeom prst="line">
            <a:avLst/>
          </a:prstGeom>
          <a:ln>
            <a:solidFill>
              <a:srgbClr val="FAAF3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1981200" y="7004372"/>
            <a:ext cx="7574280" cy="297661"/>
          </a:xfrm>
          <a:prstGeom prst="rect">
            <a:avLst/>
          </a:prstGeom>
          <a:noFill/>
        </p:spPr>
        <p:txBody>
          <a:bodyPr wrap="square" lIns="96661" tIns="48331" rIns="96661" bIns="48331" rtlCol="0">
            <a:spAutoFit/>
          </a:bodyPr>
          <a:lstStyle/>
          <a:p>
            <a:pPr algn="r"/>
            <a:r>
              <a:rPr lang="en-US" sz="1300" dirty="0">
                <a:solidFill>
                  <a:schemeClr val="bg2"/>
                </a:solidFill>
                <a:latin typeface="Arial" pitchFamily="34" charset="0"/>
                <a:cs typeface="Arial" pitchFamily="34" charset="0"/>
              </a:rPr>
              <a:t>1100 Kenilworth Avenue, Suite 110; Charlotte, NC  28204  </a:t>
            </a:r>
            <a:r>
              <a:rPr lang="en-US" sz="1300" b="1" dirty="0">
                <a:solidFill>
                  <a:schemeClr val="tx2"/>
                </a:solidFill>
                <a:latin typeface="Arial" pitchFamily="34" charset="0"/>
                <a:cs typeface="Arial" pitchFamily="34" charset="0"/>
                <a:sym typeface="Wingdings 2"/>
              </a:rPr>
              <a:t>|</a:t>
            </a:r>
            <a:r>
              <a:rPr lang="en-US" sz="1300" dirty="0">
                <a:solidFill>
                  <a:srgbClr val="5E6652"/>
                </a:solidFill>
                <a:latin typeface="Arial" pitchFamily="34" charset="0"/>
                <a:cs typeface="Arial" pitchFamily="34" charset="0"/>
                <a:sym typeface="Wingdings 2"/>
              </a:rPr>
              <a:t>   </a:t>
            </a:r>
            <a:r>
              <a:rPr lang="en-US" sz="1300" dirty="0">
                <a:solidFill>
                  <a:schemeClr val="bg2"/>
                </a:solidFill>
                <a:latin typeface="Arial" pitchFamily="34" charset="0"/>
                <a:cs typeface="Arial" pitchFamily="34" charset="0"/>
              </a:rPr>
              <a:t>704-333-0508</a:t>
            </a:r>
            <a:r>
              <a:rPr lang="en-US" sz="1300" dirty="0">
                <a:solidFill>
                  <a:srgbClr val="5E6652"/>
                </a:solidFill>
                <a:latin typeface="Arial" pitchFamily="34" charset="0"/>
                <a:cs typeface="Arial" pitchFamily="34" charset="0"/>
              </a:rPr>
              <a:t>  </a:t>
            </a:r>
            <a:r>
              <a:rPr lang="en-US" sz="1300" b="1" dirty="0">
                <a:solidFill>
                  <a:schemeClr val="tx2"/>
                </a:solidFill>
                <a:latin typeface="Arial" pitchFamily="34" charset="0"/>
                <a:cs typeface="Arial" pitchFamily="34" charset="0"/>
                <a:sym typeface="Wingdings 2"/>
              </a:rPr>
              <a:t>|</a:t>
            </a:r>
            <a:r>
              <a:rPr lang="en-US" sz="1300" b="1" dirty="0">
                <a:solidFill>
                  <a:srgbClr val="5E6652"/>
                </a:solidFill>
                <a:latin typeface="Arial" pitchFamily="34" charset="0"/>
                <a:cs typeface="Arial" pitchFamily="34" charset="0"/>
                <a:sym typeface="Wingdings 2"/>
              </a:rPr>
              <a:t> </a:t>
            </a:r>
            <a:r>
              <a:rPr lang="en-US" sz="1300" dirty="0">
                <a:solidFill>
                  <a:srgbClr val="5E6652"/>
                </a:solidFill>
                <a:latin typeface="Arial" pitchFamily="34" charset="0"/>
                <a:cs typeface="Arial" pitchFamily="34" charset="0"/>
                <a:sym typeface="Wingdings 2"/>
              </a:rPr>
              <a:t>  </a:t>
            </a:r>
            <a:r>
              <a:rPr lang="en-US" sz="1300" b="1" dirty="0">
                <a:solidFill>
                  <a:schemeClr val="bg2"/>
                </a:solidFill>
                <a:latin typeface="Arial" pitchFamily="34" charset="0"/>
                <a:cs typeface="Arial" pitchFamily="34" charset="0"/>
              </a:rPr>
              <a:t>bejs.com</a:t>
            </a:r>
          </a:p>
        </p:txBody>
      </p:sp>
      <p:cxnSp>
        <p:nvCxnSpPr>
          <p:cNvPr id="11" name="Straight Connector 10"/>
          <p:cNvCxnSpPr/>
          <p:nvPr userDrawn="1"/>
        </p:nvCxnSpPr>
        <p:spPr>
          <a:xfrm>
            <a:off x="1920240" y="0"/>
            <a:ext cx="0" cy="7315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a:xfrm>
            <a:off x="0" y="6958469"/>
            <a:ext cx="1905000" cy="389467"/>
          </a:xfrm>
        </p:spPr>
        <p:txBody>
          <a:bodyPr/>
          <a:lstStyle>
            <a:lvl1pPr algn="ctr">
              <a:defRPr b="1">
                <a:solidFill>
                  <a:srgbClr val="FAAF3F"/>
                </a:solidFill>
                <a:latin typeface="Arial" pitchFamily="34" charset="0"/>
                <a:cs typeface="Arial" pitchFamily="34" charset="0"/>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5327" y="181896"/>
            <a:ext cx="2660904" cy="13358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FACE (NON VA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7200" y="990600"/>
            <a:ext cx="8686800" cy="5909310"/>
          </a:xfrm>
          <a:prstGeom prst="rect">
            <a:avLst/>
          </a:prstGeom>
          <a:noFill/>
        </p:spPr>
        <p:txBody>
          <a:bodyPr wrap="square" rtlCol="0">
            <a:spAutoFit/>
          </a:bodyPr>
          <a:lstStyle/>
          <a:p>
            <a:pPr algn="just" eaLnBrk="1" hangingPunct="1">
              <a:lnSpc>
                <a:spcPct val="100000"/>
              </a:lnSpc>
            </a:pPr>
            <a:r>
              <a:rPr kumimoji="0" lang="en-US" sz="1400" dirty="0">
                <a:solidFill>
                  <a:schemeClr val="tx1"/>
                </a:solidFill>
                <a:latin typeface="Arial" pitchFamily="34" charset="0"/>
                <a:cs typeface="Arial" pitchFamily="34" charset="0"/>
              </a:rPr>
              <a:t>The purpose of this proposal</a:t>
            </a:r>
            <a:r>
              <a:rPr kumimoji="0" lang="en-US" sz="1400" baseline="0" dirty="0">
                <a:solidFill>
                  <a:schemeClr val="tx1"/>
                </a:solidFill>
                <a:latin typeface="Arial" pitchFamily="34" charset="0"/>
                <a:cs typeface="Arial" pitchFamily="34" charset="0"/>
              </a:rPr>
              <a:t> </a:t>
            </a:r>
            <a:r>
              <a:rPr kumimoji="0" lang="en-US" sz="1400" dirty="0">
                <a:solidFill>
                  <a:schemeClr val="tx1"/>
                </a:solidFill>
                <a:latin typeface="Arial" pitchFamily="34" charset="0"/>
                <a:cs typeface="Arial" pitchFamily="34" charset="0"/>
              </a:rPr>
              <a:t>is to show how planning techniques utilizing life insurance products may work in your situation.  To demonstrate these techniques, we have selected </a:t>
            </a:r>
            <a:r>
              <a:rPr lang="en-US" sz="1400" dirty="0">
                <a:latin typeface="Arial" pitchFamily="34" charset="0"/>
                <a:cs typeface="Arial" pitchFamily="34" charset="0"/>
              </a:rPr>
              <a:t>representative insurance products and made assumptions about their performance going forward.  These assumptions are clearly indicated in the proposal and are not a prediction of future results.  T</a:t>
            </a:r>
            <a:r>
              <a:rPr kumimoji="0" lang="en-US" sz="1400" dirty="0">
                <a:solidFill>
                  <a:schemeClr val="tx1"/>
                </a:solidFill>
                <a:latin typeface="Arial" pitchFamily="34" charset="0"/>
                <a:cs typeface="Arial" pitchFamily="34" charset="0"/>
              </a:rPr>
              <a:t>he actual performance of the product and its underlying investment accounts </a:t>
            </a:r>
            <a:r>
              <a:rPr lang="en-US" sz="1400" dirty="0">
                <a:latin typeface="Arial" pitchFamily="34" charset="0"/>
                <a:cs typeface="Arial" pitchFamily="34" charset="0"/>
              </a:rPr>
              <a:t>will ultimately determine the actual policy premium requirement, cash values, and death benefit.  </a:t>
            </a: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a:r>
              <a:rPr kumimoji="0" lang="en-US" sz="1400" dirty="0">
                <a:solidFill>
                  <a:schemeClr val="tx1"/>
                </a:solidFill>
                <a:latin typeface="Arial" pitchFamily="34" charset="0"/>
                <a:cs typeface="Arial" pitchFamily="34" charset="0"/>
              </a:rPr>
              <a:t>These illustrations </a:t>
            </a:r>
            <a:r>
              <a:rPr lang="en-US" sz="1400" dirty="0">
                <a:latin typeface="Arial" pitchFamily="34" charset="0"/>
                <a:cs typeface="Arial" pitchFamily="34" charset="0"/>
              </a:rPr>
              <a:t>are</a:t>
            </a:r>
            <a:r>
              <a:rPr kumimoji="0" lang="en-US" sz="1400" dirty="0">
                <a:solidFill>
                  <a:schemeClr val="tx1"/>
                </a:solidFill>
                <a:latin typeface="Arial" pitchFamily="34" charset="0"/>
                <a:cs typeface="Arial" pitchFamily="34" charset="0"/>
              </a:rPr>
              <a:t> hypothetical and may not be used to project or predict investment results</a:t>
            </a:r>
            <a:r>
              <a:rPr lang="en-US" sz="1400" dirty="0">
                <a:latin typeface="Arial" pitchFamily="34" charset="0"/>
                <a:cs typeface="Arial" pitchFamily="34" charset="0"/>
              </a:rPr>
              <a:t>. The policy values reflect current policy charges, current cost of insurance rates, current mortality and expense risk charges, average fund expenses, and the stated hypothetical gross rate of return or current crediting rate. Policy values will vary based on the actual performance of sub-account investments selected, actual insurance charges over the life of the plan, and the timing of premium payments.</a:t>
            </a: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eaLnBrk="1" hangingPunct="1">
              <a:lnSpc>
                <a:spcPct val="100000"/>
              </a:lnSpc>
            </a:pPr>
            <a:r>
              <a:rPr kumimoji="0" lang="en-US" sz="1400" dirty="0">
                <a:solidFill>
                  <a:schemeClr val="tx1"/>
                </a:solidFill>
                <a:latin typeface="Arial" pitchFamily="34" charset="0"/>
                <a:cs typeface="Arial" pitchFamily="34" charset="0"/>
              </a:rPr>
              <a:t>This communication is not a covered opinion as defined by Circular 230 and is limited to the federal tax issues addressed herein.  Additional issues may exist that affect the federal tax treatment of the transaction.  The communication is not intended or written to be used, and cannot be used, or relied on, by the taxpayer, to avoid federal tax penalties.  You should obtain the opinions of your attorneys and accountants on recommendations contained herein.</a:t>
            </a: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eaLnBrk="1" hangingPunct="1">
              <a:lnSpc>
                <a:spcPct val="100000"/>
              </a:lnSpc>
            </a:pPr>
            <a:r>
              <a:rPr kumimoji="0" lang="en-US" sz="1400" dirty="0">
                <a:solidFill>
                  <a:schemeClr val="tx1"/>
                </a:solidFill>
                <a:latin typeface="Arial" pitchFamily="34" charset="0"/>
                <a:cs typeface="Arial" pitchFamily="34" charset="0"/>
              </a:rPr>
              <a:t>This information has been taken from sources, which we believe to be reliable, but there is no guarantee as to its accuracy. It is not a replacement for any account statement or transaction confirmation issued by the provider. This material is not intended to present an opinion on legal or tax matters. Please consult with your attorney or tax advisor, as applicable.</a:t>
            </a: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eaLnBrk="1" hangingPunct="1">
              <a:lnSpc>
                <a:spcPct val="100000"/>
              </a:lnSpc>
            </a:pPr>
            <a:endParaRPr kumimoji="0" lang="en-US" sz="1400" dirty="0">
              <a:solidFill>
                <a:schemeClr val="tx1"/>
              </a:solidFill>
              <a:latin typeface="Arial" pitchFamily="34" charset="0"/>
              <a:cs typeface="Arial" pitchFamily="34" charset="0"/>
            </a:endParaRPr>
          </a:p>
          <a:p>
            <a:pPr algn="just" eaLnBrk="1" hangingPunct="1">
              <a:lnSpc>
                <a:spcPct val="100000"/>
              </a:lnSpc>
            </a:pPr>
            <a:r>
              <a:rPr kumimoji="0" lang="en-US" sz="1400" dirty="0">
                <a:solidFill>
                  <a:schemeClr val="tx1"/>
                </a:solidFill>
                <a:latin typeface="Arial" pitchFamily="34" charset="0"/>
                <a:cs typeface="Arial" pitchFamily="34" charset="0"/>
              </a:rPr>
              <a:t>Please refer to the attached illustrations for illustrated values assuming maximum policy charges.</a:t>
            </a:r>
          </a:p>
        </p:txBody>
      </p:sp>
      <p:sp>
        <p:nvSpPr>
          <p:cNvPr id="10" name="TextBox 9"/>
          <p:cNvSpPr txBox="1"/>
          <p:nvPr userDrawn="1"/>
        </p:nvSpPr>
        <p:spPr>
          <a:xfrm>
            <a:off x="0" y="0"/>
            <a:ext cx="4343400" cy="758952"/>
          </a:xfrm>
          <a:prstGeom prst="rect">
            <a:avLst/>
          </a:prstGeom>
          <a:noFill/>
        </p:spPr>
        <p:txBody>
          <a:bodyPr wrap="square" rtlCol="0" anchor="ctr">
            <a:noAutofit/>
          </a:bodyPr>
          <a:lstStyle/>
          <a:p>
            <a:pPr marL="362480" lvl="0" indent="-362480" algn="l" defTabSz="966612" rtl="0" eaLnBrk="1" latinLnBrk="0" hangingPunct="1">
              <a:spcBef>
                <a:spcPct val="20000"/>
              </a:spcBef>
              <a:buFont typeface="Arial" pitchFamily="34" charset="0"/>
              <a:buNone/>
            </a:pPr>
            <a:r>
              <a:rPr lang="en-US" sz="2800" b="1" kern="1200" dirty="0">
                <a:solidFill>
                  <a:schemeClr val="bg1"/>
                </a:solidFill>
                <a:effectLst/>
                <a:latin typeface="Arial" pitchFamily="34" charset="0"/>
                <a:ea typeface="+mn-ea"/>
                <a:cs typeface="Arial" pitchFamily="34" charset="0"/>
              </a:rPr>
              <a:t>Preface &amp; Disclosure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FACE (VA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0"/>
            <a:ext cx="4343400" cy="758952"/>
          </a:xfrm>
          <a:prstGeom prst="rect">
            <a:avLst/>
          </a:prstGeom>
          <a:noFill/>
        </p:spPr>
        <p:txBody>
          <a:bodyPr wrap="square" rtlCol="0" anchor="ctr">
            <a:noAutofit/>
          </a:bodyPr>
          <a:lstStyle/>
          <a:p>
            <a:pPr marL="362480" lvl="0" indent="-362480" algn="l" defTabSz="966612" rtl="0" eaLnBrk="1" latinLnBrk="0" hangingPunct="1">
              <a:spcBef>
                <a:spcPct val="20000"/>
              </a:spcBef>
              <a:buFont typeface="Arial" pitchFamily="34" charset="0"/>
              <a:buNone/>
            </a:pPr>
            <a:r>
              <a:rPr lang="en-US" sz="2800" b="1" kern="1200" dirty="0">
                <a:solidFill>
                  <a:schemeClr val="bg1"/>
                </a:solidFill>
                <a:effectLst/>
                <a:latin typeface="Arial" pitchFamily="34" charset="0"/>
                <a:ea typeface="+mn-ea"/>
                <a:cs typeface="Arial" pitchFamily="34" charset="0"/>
              </a:rPr>
              <a:t>Important Disclosures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
        <p:nvSpPr>
          <p:cNvPr id="12" name="TextBox 11"/>
          <p:cNvSpPr txBox="1"/>
          <p:nvPr userDrawn="1"/>
        </p:nvSpPr>
        <p:spPr>
          <a:xfrm>
            <a:off x="457200" y="7049784"/>
            <a:ext cx="1447800" cy="2448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i="1" dirty="0">
                <a:solidFill>
                  <a:schemeClr val="bg2"/>
                </a:solidFill>
                <a:latin typeface="Arial" pitchFamily="34" charset="0"/>
                <a:cs typeface="Arial" pitchFamily="34" charset="0"/>
              </a:rPr>
              <a:t>2601543.1</a:t>
            </a:r>
          </a:p>
        </p:txBody>
      </p:sp>
      <p:sp>
        <p:nvSpPr>
          <p:cNvPr id="13" name="TextBox 12">
            <a:extLst>
              <a:ext uri="{FF2B5EF4-FFF2-40B4-BE49-F238E27FC236}">
                <a16:creationId xmlns:a16="http://schemas.microsoft.com/office/drawing/2014/main" id="{0770D84C-F8A9-4720-A543-4FB249C46794}"/>
              </a:ext>
            </a:extLst>
          </p:cNvPr>
          <p:cNvSpPr txBox="1"/>
          <p:nvPr userDrawn="1"/>
        </p:nvSpPr>
        <p:spPr>
          <a:xfrm>
            <a:off x="152401" y="990600"/>
            <a:ext cx="9403079" cy="5770811"/>
          </a:xfrm>
          <a:prstGeom prst="rect">
            <a:avLst/>
          </a:prstGeom>
          <a:noFill/>
        </p:spPr>
        <p:txBody>
          <a:bodyPr wrap="square" rtlCol="0">
            <a:spAutoFit/>
          </a:bodyPr>
          <a:lstStyle/>
          <a:p>
            <a:r>
              <a:rPr lang="en-US" sz="900" kern="1200" dirty="0">
                <a:solidFill>
                  <a:schemeClr val="tx1"/>
                </a:solidFill>
                <a:effectLst/>
                <a:latin typeface="+mn-lt"/>
                <a:ea typeface="+mn-ea"/>
                <a:cs typeface="+mn-cs"/>
              </a:rPr>
              <a:t>Individual representatives recommend securities through M Holdings Securities, member FINRA/SIPC (“M Securities”). Barry, Evans, Josephs &amp; Snipes is independently owned and operated. Please see FINRA </a:t>
            </a:r>
            <a:r>
              <a:rPr lang="en-US" sz="900" kern="1200" dirty="0" err="1">
                <a:solidFill>
                  <a:schemeClr val="tx1"/>
                </a:solidFill>
                <a:effectLst/>
                <a:latin typeface="+mn-lt"/>
                <a:ea typeface="+mn-ea"/>
                <a:cs typeface="+mn-cs"/>
              </a:rPr>
              <a:t>BrokerCheck</a:t>
            </a:r>
            <a:r>
              <a:rPr lang="en-US" sz="900" kern="1200" dirty="0">
                <a:solidFill>
                  <a:schemeClr val="tx1"/>
                </a:solidFill>
                <a:effectLst/>
                <a:latin typeface="+mn-lt"/>
                <a:ea typeface="+mn-ea"/>
                <a:cs typeface="+mn-cs"/>
              </a:rPr>
              <a:t> at www.finra.org/brokercheck for more information.  The Report is generated as a courtesy, is for informational purposes only and is not intended, in any manner, as a replacement for your official account statements, transaction confirmations or tax reports. You are encouraged to compare the Report with the official account statements you receive from the insurance carrier, custodian, or product provider for the same time period. Since the official account statements are the actual source of information for your accounts, we encourage you to review and retain these account statements. In the course of preparing and providing the Report, we seek to accurately reproduce the information from your official account statements. Differences in positions and valuations may occur when data is manually entered into the Report, may be due to differences in reporting dates among providers or carriers, and/or may be subject to alternative valuation sources and methods. In the event you ever observe a discrepancy between an official account statement and a Report, the original account statement's valuations prevail. If you have questions about information on an official account statement, you may contact the carrier, custodian, or provider directly using information provided on the statement, or you may contact us. Wherever possible, we have provided the names of the entities providing the source data or holding the assets and their relationship with M Securities on the Report. The information on your Report is obtained from sources including custodians or carriers other than M Securities and may have been manually entered.  We deem these sources to be reliable but we make no guarantees regarding their accuracy. This material is not intended to present an opinion or advice on legal or tax matters. Please consult with your qualified attorney, plan provider, or tax advisor. Investments in securities involve risks, including the possible loss of principal. When sold or redeemed, shares may be worth more or less than their original value. The information provided in the Report is based on documents and information showing past data, does not reflect potential future returns, and is not intended to imply or predict future performance.</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This report may contain information for non-variable life insurance policies or other products, which are not held through or on the books and records of M Securities (‘Assets Held Away.’) We have taken steps we believe are reasonable to accurately reproduce information obtained regarding outside accounts and not to include information that is false or misleading, but have not verified their accuracy. M Securities’ SIPC coverage only applies to those assets held at the firm. To the extent some of the other carriers, custodians or product providers may be SIPC members, you should contact their financial representative or the other entity or refer to the other entity’s statement regarding SIPC membership.  Assets Held Away will be identified by ‘*’.</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policy values reflect current policy charges, current cost of insurance rates, current mortality and expense risk charges, average fund expenses, and the stated hypothetical rate of return. Product guarantees, including the death and any living benefits, are subject to the claims paying ability of the issuing insurance company and do not apply to the investment return or principal value of the variable component of your policy. Please refer to your insurance policy and prospectus for the contract details and definitions of the terms used in this report. Variable life values noted above are subject to market-related fluctuations. Current values should be obtained before taking further action. Product guarantees, including the death and any living benefits, are subject to the claims paying ability of the issuing insurance company and do not apply to the investment return or principal value of the variable component of your policy.  Important information about product features, including charges, fees, and surrender terms, are contained in the prospectus which should be read carefully before investing. Loans and partial withdrawals will decrease the death benefit and cash value and may be subject to policy limitations and income tax. The policy value should not be construed as short-term or that liquid funds are available. Penalties apply for redemptions.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This summary is not complete without the actual illustration. Please refer to the actual illustration for more information about the guaranteed elements of the policy and other important details.  Actual policy performance will either be more or less favorable that shown in this illustration. The materials provided include summaries of </a:t>
            </a:r>
            <a:r>
              <a:rPr lang="en-US" sz="900" kern="1200" dirty="0" err="1">
                <a:solidFill>
                  <a:schemeClr val="tx1"/>
                </a:solidFill>
                <a:effectLst/>
                <a:latin typeface="+mn-lt"/>
                <a:ea typeface="+mn-ea"/>
                <a:cs typeface="+mn-cs"/>
              </a:rPr>
              <a:t>inforce</a:t>
            </a:r>
            <a:r>
              <a:rPr lang="en-US" sz="900" kern="1200" dirty="0">
                <a:solidFill>
                  <a:schemeClr val="tx1"/>
                </a:solidFill>
                <a:effectLst/>
                <a:latin typeface="+mn-lt"/>
                <a:ea typeface="+mn-ea"/>
                <a:cs typeface="+mn-cs"/>
              </a:rPr>
              <a:t> illustrations. The purpose of illustrations is to show how the performance of the underlying investment accounts could affect the policy cash value and death benefit. Illustrations are hypothetical and may not be used to project or predict investment results. The policy values reflect current policy charges, current cost of insurance rates, current mortality and expense risk charges, average fund expenses, and the stated hypothetical gross rate of return or current crediting rate. Policy values will vary based on the actual performance of sub-account investments selected, actual insurance charges over the life of the plan, and the timing of premium payments. </a:t>
            </a:r>
            <a:r>
              <a:rPr lang="en-US" sz="900" kern="1200" dirty="0" err="1">
                <a:solidFill>
                  <a:schemeClr val="tx1"/>
                </a:solidFill>
                <a:effectLst/>
                <a:latin typeface="+mn-lt"/>
                <a:ea typeface="+mn-ea"/>
                <a:cs typeface="+mn-cs"/>
              </a:rPr>
              <a:t>Inforce</a:t>
            </a:r>
            <a:r>
              <a:rPr lang="en-US" sz="900" kern="1200" dirty="0">
                <a:solidFill>
                  <a:schemeClr val="tx1"/>
                </a:solidFill>
                <a:effectLst/>
                <a:latin typeface="+mn-lt"/>
                <a:ea typeface="+mn-ea"/>
                <a:cs typeface="+mn-cs"/>
              </a:rPr>
              <a:t> illustrations assume the continuation of current and/or hypothetical crediting rate and charges. Please refer to the attached life insurance carrier illustrations for illustrated values assuming maximum policy charges.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The IRR on the cash surrender value is equivalent to an interest rate (after taxes) at which an amount equal to the illustrated premiums could have been invested outside the policy to arrive at the cash surrender value of the policy. The IRR on the death benefit is equivalent to an interest rate (after taxes) at which an amount equal to the illustrated premium payments could have been invested outside the policy to arrive at the death benefit of the policy.</a:t>
            </a:r>
            <a:endParaRPr lang="en-US" sz="900" dirty="0">
              <a:solidFill>
                <a:schemeClr val="tx1"/>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VAR_PPVU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 y="0"/>
            <a:ext cx="8839199" cy="758952"/>
          </a:xfrm>
          <a:prstGeom prst="rect">
            <a:avLst/>
          </a:prstGeom>
          <a:noFill/>
        </p:spPr>
        <p:txBody>
          <a:bodyPr wrap="square" rtlCol="0" anchor="ctr">
            <a:noAutofit/>
          </a:bodyPr>
          <a:lstStyle/>
          <a:p>
            <a:pPr marL="362480" lvl="0" indent="-362480" algn="l" defTabSz="966612" rtl="0" eaLnBrk="1" latinLnBrk="0" hangingPunct="1">
              <a:spcBef>
                <a:spcPct val="20000"/>
              </a:spcBef>
              <a:buFont typeface="Arial" pitchFamily="34" charset="0"/>
              <a:buNone/>
            </a:pPr>
            <a:r>
              <a:rPr lang="en-US" sz="2800" b="1" kern="1200" dirty="0">
                <a:solidFill>
                  <a:schemeClr val="bg1"/>
                </a:solidFill>
                <a:effectLst/>
                <a:latin typeface="Arial" pitchFamily="34" charset="0"/>
                <a:ea typeface="+mn-ea"/>
                <a:cs typeface="Arial" pitchFamily="34" charset="0"/>
              </a:rPr>
              <a:t>Important Private Placement Disclosures</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
        <p:nvSpPr>
          <p:cNvPr id="12" name="TextBox 11"/>
          <p:cNvSpPr txBox="1"/>
          <p:nvPr userDrawn="1"/>
        </p:nvSpPr>
        <p:spPr>
          <a:xfrm>
            <a:off x="457200" y="7049784"/>
            <a:ext cx="1447800" cy="2448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900" i="1" dirty="0">
                <a:solidFill>
                  <a:schemeClr val="bg2"/>
                </a:solidFill>
                <a:latin typeface="Arial" pitchFamily="34" charset="0"/>
                <a:cs typeface="Arial" pitchFamily="34" charset="0"/>
              </a:rPr>
              <a:t>2601543.1</a:t>
            </a:r>
          </a:p>
        </p:txBody>
      </p:sp>
      <p:sp>
        <p:nvSpPr>
          <p:cNvPr id="13" name="TextBox 12">
            <a:extLst>
              <a:ext uri="{FF2B5EF4-FFF2-40B4-BE49-F238E27FC236}">
                <a16:creationId xmlns:a16="http://schemas.microsoft.com/office/drawing/2014/main" id="{7CE2B082-47FA-4E77-924F-71B4DB7F24D3}"/>
              </a:ext>
            </a:extLst>
          </p:cNvPr>
          <p:cNvSpPr txBox="1"/>
          <p:nvPr userDrawn="1"/>
        </p:nvSpPr>
        <p:spPr>
          <a:xfrm>
            <a:off x="152401" y="990600"/>
            <a:ext cx="9403079" cy="2031325"/>
          </a:xfrm>
          <a:prstGeom prst="rect">
            <a:avLst/>
          </a:prstGeom>
          <a:noFill/>
        </p:spPr>
        <p:txBody>
          <a:bodyPr wrap="square" rtlCol="0">
            <a:spAutoFit/>
          </a:bodyPr>
          <a:lstStyle/>
          <a:p>
            <a:r>
              <a:rPr lang="en-US" sz="1050" kern="1200" dirty="0">
                <a:solidFill>
                  <a:schemeClr val="tx1"/>
                </a:solidFill>
                <a:effectLst/>
                <a:latin typeface="+mn-lt"/>
                <a:ea typeface="+mn-ea"/>
                <a:cs typeface="+mn-cs"/>
              </a:rPr>
              <a:t>Because the asset does not trade on a recognized market and is not a registered security, it is difficult to value with accuracy.  This asset has been valued by a third party and the valuation has not been verified by M Securities. This asset should not be construed as short-term or liquid and should not be read to imply that the value is available.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Significant restrictions and limitations apply to redemptions. These calculations are based on estimated monthly values rather than final reported information in order to provide timely valuation information to investors.  This information is the most current information available from the Investment Manager and is deemed reliable at the time this report was generated but there is no guarantee as to its accuracy.  As a result, the values shown may differ based on the final financial information for each underlying fund.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Adjustments are made prospectively unless the Investment Manager determines the difference was material.  Each fund is audited on an annual basis by an independent public accounting firm; therefore, the information presented may contain unaudited net asset value information for periods that have not yet been audited.  Adjustments may be made to past values. Illiquid assets will be identified by '^'.</a:t>
            </a:r>
            <a:endParaRPr lang="en-US" sz="105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16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6982900"/>
            <a:ext cx="678426"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solidFill>
                <a:schemeClr val="tx1"/>
              </a:solidFill>
            </a:endParaRPr>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0" y="0"/>
            <a:ext cx="8763000" cy="762000"/>
          </a:xfrm>
        </p:spPr>
        <p:txBody>
          <a:bodyPr anchor="ctr">
            <a:noAutofit/>
          </a:bodyPr>
          <a:lstStyle>
            <a:lvl1pPr>
              <a:buNone/>
              <a:defRPr sz="2800" b="1">
                <a:solidFill>
                  <a:schemeClr val="bg1"/>
                </a:solidFill>
                <a:effectLst/>
                <a:latin typeface="Arial" pitchFamily="34" charset="0"/>
                <a:cs typeface="Arial" pitchFamily="34" charset="0"/>
              </a:defRPr>
            </a:lvl1pPr>
          </a:lstStyle>
          <a:p>
            <a:pPr lvl="0"/>
            <a:r>
              <a:rPr lang="en-US" dirty="0"/>
              <a:t>Click to edit Master text styles</a:t>
            </a:r>
          </a:p>
        </p:txBody>
      </p:sp>
      <p:sp>
        <p:nvSpPr>
          <p:cNvPr id="13" name="Text Placeholder 12"/>
          <p:cNvSpPr>
            <a:spLocks noGrp="1"/>
          </p:cNvSpPr>
          <p:nvPr>
            <p:ph type="body" sz="quarter" idx="14"/>
          </p:nvPr>
        </p:nvSpPr>
        <p:spPr>
          <a:xfrm>
            <a:off x="228600" y="1371600"/>
            <a:ext cx="9144000" cy="5181600"/>
          </a:xfrm>
        </p:spPr>
        <p:txBody>
          <a:bodyPr>
            <a:normAutofit/>
          </a:bodyPr>
          <a:lstStyle>
            <a:lvl1pPr marL="225425" indent="-225425">
              <a:buClr>
                <a:srgbClr val="FAAF3F"/>
              </a:buClr>
              <a:buFont typeface="Wingdings" pitchFamily="2" charset="2"/>
              <a:buChar char="§"/>
              <a:defRPr sz="1600" b="1">
                <a:solidFill>
                  <a:schemeClr val="tx1"/>
                </a:solidFill>
                <a:latin typeface="Arial" pitchFamily="34" charset="0"/>
                <a:cs typeface="Arial" pitchFamily="34" charset="0"/>
              </a:defRPr>
            </a:lvl1pPr>
            <a:lvl2pPr marL="688975" indent="-227013">
              <a:buClr>
                <a:schemeClr val="accent1"/>
              </a:buClr>
              <a:buFont typeface="Arial" pitchFamily="34" charset="0"/>
              <a:buChar char="•"/>
              <a:defRPr sz="1400">
                <a:solidFill>
                  <a:schemeClr val="tx1"/>
                </a:solidFill>
                <a:latin typeface="Arial" pitchFamily="34" charset="0"/>
                <a:cs typeface="Arial" pitchFamily="34" charset="0"/>
              </a:defRPr>
            </a:lvl2pPr>
            <a:lvl3pPr marL="1139825" indent="-173038">
              <a:buClr>
                <a:srgbClr val="B2700E"/>
              </a:buClr>
              <a:buSzPct val="75000"/>
              <a:buFont typeface="Wingdings" pitchFamily="2" charset="2"/>
              <a:buChar char="§"/>
              <a:defRPr sz="1200">
                <a:solidFill>
                  <a:schemeClr val="tx1"/>
                </a:solidFill>
                <a:latin typeface="Arial" pitchFamily="34" charset="0"/>
                <a:cs typeface="Arial" pitchFamily="34" charset="0"/>
              </a:defRPr>
            </a:lvl3pPr>
            <a:lvl4pPr marL="1662113" indent="-212725">
              <a:defRPr sz="1100">
                <a:solidFill>
                  <a:schemeClr val="tx1"/>
                </a:solidFill>
                <a:latin typeface="Arial" pitchFamily="34" charset="0"/>
                <a:cs typeface="Arial" pitchFamily="34" charset="0"/>
              </a:defRPr>
            </a:lvl4pPr>
            <a:lvl5pPr marL="2114550" indent="-180975">
              <a:defRPr sz="1100" i="1">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5"/>
          </p:nvPr>
        </p:nvSpPr>
        <p:spPr>
          <a:xfrm>
            <a:off x="0" y="764456"/>
            <a:ext cx="6172200" cy="457200"/>
          </a:xfrm>
        </p:spPr>
        <p:txBody>
          <a:bodyPr anchor="t">
            <a:noAutofit/>
          </a:bodyPr>
          <a:lstStyle>
            <a:lvl1pPr>
              <a:buNone/>
              <a:defRPr sz="1800" b="1">
                <a:solidFill>
                  <a:schemeClr val="bg2"/>
                </a:solidFill>
                <a:latin typeface="Arial" pitchFamily="34" charset="0"/>
                <a:cs typeface="Arial" pitchFamily="34" charset="0"/>
              </a:defRPr>
            </a:lvl1pPr>
          </a:lstStyle>
          <a:p>
            <a:pPr lvl="0"/>
            <a:r>
              <a:rPr lang="en-US" dirty="0"/>
              <a:t>Click to edit Master text styles</a:t>
            </a:r>
          </a:p>
        </p:txBody>
      </p:sp>
      <p:sp>
        <p:nvSpPr>
          <p:cNvPr id="10" name="Text Placeholder 14"/>
          <p:cNvSpPr>
            <a:spLocks noGrp="1"/>
          </p:cNvSpPr>
          <p:nvPr>
            <p:ph type="body" sz="quarter" idx="16"/>
          </p:nvPr>
        </p:nvSpPr>
        <p:spPr>
          <a:xfrm>
            <a:off x="457200" y="6982900"/>
            <a:ext cx="77724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NO SUB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0" y="0"/>
            <a:ext cx="8763000" cy="762000"/>
          </a:xfrm>
        </p:spPr>
        <p:txBody>
          <a:bodyPr anchor="ctr">
            <a:noAutofit/>
          </a:bodyPr>
          <a:lstStyle>
            <a:lvl1pPr>
              <a:buNone/>
              <a:defRPr sz="2800" b="1">
                <a:solidFill>
                  <a:schemeClr val="bg1"/>
                </a:solidFill>
                <a:effectLst/>
                <a:latin typeface="Arial" pitchFamily="34" charset="0"/>
                <a:cs typeface="Arial" pitchFamily="34" charset="0"/>
              </a:defRPr>
            </a:lvl1pPr>
          </a:lstStyle>
          <a:p>
            <a:pPr lvl="0"/>
            <a:r>
              <a:rPr lang="en-US" dirty="0"/>
              <a:t>Click to edit Master text styles</a:t>
            </a:r>
          </a:p>
        </p:txBody>
      </p:sp>
      <p:sp>
        <p:nvSpPr>
          <p:cNvPr id="13" name="Text Placeholder 12"/>
          <p:cNvSpPr>
            <a:spLocks noGrp="1"/>
          </p:cNvSpPr>
          <p:nvPr>
            <p:ph type="body" sz="quarter" idx="14"/>
          </p:nvPr>
        </p:nvSpPr>
        <p:spPr>
          <a:xfrm>
            <a:off x="228600" y="1066800"/>
            <a:ext cx="9144000" cy="5486400"/>
          </a:xfrm>
        </p:spPr>
        <p:txBody>
          <a:bodyPr>
            <a:normAutofit/>
          </a:bodyPr>
          <a:lstStyle>
            <a:lvl1pPr marL="225425" indent="-225425">
              <a:buClr>
                <a:srgbClr val="FAAF3F"/>
              </a:buClr>
              <a:buFont typeface="Wingdings" pitchFamily="2" charset="2"/>
              <a:buChar char="§"/>
              <a:defRPr sz="1600" b="1">
                <a:solidFill>
                  <a:schemeClr val="tx1"/>
                </a:solidFill>
                <a:latin typeface="Arial" pitchFamily="34" charset="0"/>
                <a:cs typeface="Arial" pitchFamily="34" charset="0"/>
              </a:defRPr>
            </a:lvl1pPr>
            <a:lvl2pPr marL="688975" indent="-227013">
              <a:buClr>
                <a:schemeClr val="accent1"/>
              </a:buClr>
              <a:buFont typeface="Arial" pitchFamily="34" charset="0"/>
              <a:buChar char="•"/>
              <a:defRPr sz="1400">
                <a:solidFill>
                  <a:schemeClr val="tx1"/>
                </a:solidFill>
                <a:latin typeface="Arial" pitchFamily="34" charset="0"/>
                <a:cs typeface="Arial" pitchFamily="34" charset="0"/>
              </a:defRPr>
            </a:lvl2pPr>
            <a:lvl3pPr marL="1139825" indent="-173038">
              <a:buClr>
                <a:srgbClr val="B2700E"/>
              </a:buClr>
              <a:buSzPct val="75000"/>
              <a:buFont typeface="Wingdings" pitchFamily="2" charset="2"/>
              <a:buChar char="§"/>
              <a:defRPr sz="1200">
                <a:solidFill>
                  <a:schemeClr val="tx1"/>
                </a:solidFill>
                <a:latin typeface="Arial" pitchFamily="34" charset="0"/>
                <a:cs typeface="Arial" pitchFamily="34" charset="0"/>
              </a:defRPr>
            </a:lvl3pPr>
            <a:lvl4pPr marL="1662113" indent="-212725">
              <a:defRPr sz="1100">
                <a:solidFill>
                  <a:schemeClr val="tx1"/>
                </a:solidFill>
                <a:latin typeface="Arial" pitchFamily="34" charset="0"/>
                <a:cs typeface="Arial" pitchFamily="34" charset="0"/>
              </a:defRPr>
            </a:lvl4pPr>
            <a:lvl5pPr marL="2114550" indent="-180975">
              <a:defRPr sz="1100" i="1">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4"/>
          <p:cNvSpPr>
            <a:spLocks noGrp="1"/>
          </p:cNvSpPr>
          <p:nvPr>
            <p:ph type="body" sz="quarter" idx="16"/>
          </p:nvPr>
        </p:nvSpPr>
        <p:spPr>
          <a:xfrm>
            <a:off x="457200" y="6982900"/>
            <a:ext cx="77724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llustration Summary (NON VA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solidFill>
                <a:schemeClr val="tx1"/>
              </a:solidFill>
            </a:endParaRPr>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0" y="0"/>
            <a:ext cx="8763000" cy="762000"/>
          </a:xfrm>
        </p:spPr>
        <p:txBody>
          <a:bodyPr anchor="ctr">
            <a:noAutofit/>
          </a:bodyPr>
          <a:lstStyle>
            <a:lvl1pPr>
              <a:buNone/>
              <a:defRPr sz="2800" b="1">
                <a:solidFill>
                  <a:schemeClr val="bg1"/>
                </a:solidFill>
                <a:effectLst/>
                <a:latin typeface="Arial" pitchFamily="34" charset="0"/>
                <a:cs typeface="Arial" pitchFamily="34" charset="0"/>
              </a:defRPr>
            </a:lvl1pPr>
          </a:lstStyle>
          <a:p>
            <a:pPr lvl="0"/>
            <a:r>
              <a:rPr lang="en-US" dirty="0"/>
              <a:t>Click to edit Master text styles</a:t>
            </a:r>
          </a:p>
        </p:txBody>
      </p:sp>
      <p:sp>
        <p:nvSpPr>
          <p:cNvPr id="15" name="Text Placeholder 14"/>
          <p:cNvSpPr>
            <a:spLocks noGrp="1"/>
          </p:cNvSpPr>
          <p:nvPr>
            <p:ph type="body" sz="quarter" idx="15"/>
          </p:nvPr>
        </p:nvSpPr>
        <p:spPr>
          <a:xfrm>
            <a:off x="0" y="764456"/>
            <a:ext cx="4724400" cy="457200"/>
          </a:xfrm>
        </p:spPr>
        <p:txBody>
          <a:bodyPr anchor="t">
            <a:noAutofit/>
          </a:bodyPr>
          <a:lstStyle>
            <a:lvl1pPr>
              <a:buNone/>
              <a:defRPr sz="1000" b="1">
                <a:solidFill>
                  <a:schemeClr val="bg2"/>
                </a:solidFill>
                <a:latin typeface="Arial" pitchFamily="34" charset="0"/>
                <a:cs typeface="Arial" pitchFamily="34" charset="0"/>
              </a:defRPr>
            </a:lvl1pPr>
          </a:lstStyle>
          <a:p>
            <a:pPr lvl="0"/>
            <a:r>
              <a:rPr lang="en-US" dirty="0"/>
              <a:t>Click to edit Master text styles</a:t>
            </a:r>
          </a:p>
        </p:txBody>
      </p:sp>
      <p:sp>
        <p:nvSpPr>
          <p:cNvPr id="10" name="Text Placeholder 14"/>
          <p:cNvSpPr>
            <a:spLocks noGrp="1"/>
          </p:cNvSpPr>
          <p:nvPr>
            <p:ph type="body" sz="quarter" idx="16"/>
          </p:nvPr>
        </p:nvSpPr>
        <p:spPr>
          <a:xfrm>
            <a:off x="4876800" y="764456"/>
            <a:ext cx="4724400" cy="457200"/>
          </a:xfrm>
        </p:spPr>
        <p:txBody>
          <a:bodyPr anchor="t">
            <a:noAutofit/>
          </a:bodyPr>
          <a:lstStyle>
            <a:lvl1pPr algn="r">
              <a:buNone/>
              <a:defRPr sz="1000" b="1">
                <a:solidFill>
                  <a:schemeClr val="bg2"/>
                </a:solidFill>
                <a:latin typeface="Arial" pitchFamily="34" charset="0"/>
                <a:cs typeface="Arial" pitchFamily="34" charset="0"/>
              </a:defRPr>
            </a:lvl1pPr>
          </a:lstStyle>
          <a:p>
            <a:pPr lvl="0"/>
            <a:r>
              <a:rPr lang="en-US" dirty="0"/>
              <a:t>Click to edit Master text styles</a:t>
            </a:r>
          </a:p>
        </p:txBody>
      </p:sp>
      <p:sp>
        <p:nvSpPr>
          <p:cNvPr id="12" name="Text Placeholder 14"/>
          <p:cNvSpPr>
            <a:spLocks noGrp="1"/>
          </p:cNvSpPr>
          <p:nvPr>
            <p:ph type="body" sz="quarter" idx="17"/>
          </p:nvPr>
        </p:nvSpPr>
        <p:spPr>
          <a:xfrm>
            <a:off x="457200" y="6982900"/>
            <a:ext cx="77724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lustration Summary (VA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982900"/>
            <a:ext cx="685800" cy="313050"/>
          </a:xfrm>
          <a:noFill/>
        </p:spPr>
        <p:txBody>
          <a:bodyPr wrap="square" rtlCol="0">
            <a:spAutoFit/>
          </a:bodyPr>
          <a:lstStyle>
            <a:lvl1pPr marL="0" algn="l" defTabSz="966612" rtl="0" eaLnBrk="1" latinLnBrk="0" hangingPunct="1">
              <a:defRPr lang="en-US" sz="1400" b="1" kern="1200" smtClean="0">
                <a:solidFill>
                  <a:schemeClr val="bg2"/>
                </a:solidFill>
                <a:latin typeface="Arial" pitchFamily="34" charset="0"/>
                <a:ea typeface="+mn-ea"/>
                <a:cs typeface="Arial" pitchFamily="34" charset="0"/>
              </a:defRPr>
            </a:lvl1pPr>
          </a:lstStyle>
          <a:p>
            <a:fld id="{378B6225-5BBB-4451-81A7-8CEFDAF33C9C}" type="slidenum">
              <a:rPr lang="en-US" smtClean="0"/>
              <a:pPr/>
              <a:t>‹#›</a:t>
            </a:fld>
            <a:endParaRPr lang="en-US" dirty="0"/>
          </a:p>
        </p:txBody>
      </p:sp>
      <p:sp>
        <p:nvSpPr>
          <p:cNvPr id="5" name="Rectangle 4"/>
          <p:cNvSpPr/>
          <p:nvPr userDrawn="1"/>
        </p:nvSpPr>
        <p:spPr>
          <a:xfrm>
            <a:off x="0" y="3048"/>
            <a:ext cx="9601200" cy="758952"/>
          </a:xfrm>
          <a:prstGeom prst="rect">
            <a:avLst/>
          </a:prstGeom>
          <a:solidFill>
            <a:srgbClr val="7E876D"/>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a:p>
        </p:txBody>
      </p:sp>
      <p:sp>
        <p:nvSpPr>
          <p:cNvPr id="6" name="Rectangle 5"/>
          <p:cNvSpPr/>
          <p:nvPr userDrawn="1"/>
        </p:nvSpPr>
        <p:spPr>
          <a:xfrm>
            <a:off x="8839200" y="0"/>
            <a:ext cx="762000" cy="762000"/>
          </a:xfrm>
          <a:prstGeom prst="rect">
            <a:avLst/>
          </a:prstGeom>
          <a:solidFill>
            <a:srgbClr val="FAAF3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AAF3F"/>
              </a:solidFill>
            </a:endParaRPr>
          </a:p>
        </p:txBody>
      </p:sp>
      <p:cxnSp>
        <p:nvCxnSpPr>
          <p:cNvPr id="7" name="Straight Connector 6"/>
          <p:cNvCxnSpPr/>
          <p:nvPr userDrawn="1"/>
        </p:nvCxnSpPr>
        <p:spPr>
          <a:xfrm>
            <a:off x="8839200" y="0"/>
            <a:ext cx="0" cy="76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0" y="0"/>
            <a:ext cx="8686800" cy="762000"/>
          </a:xfrm>
        </p:spPr>
        <p:txBody>
          <a:bodyPr anchor="ctr">
            <a:noAutofit/>
          </a:bodyPr>
          <a:lstStyle>
            <a:lvl1pPr>
              <a:buNone/>
              <a:defRPr sz="2800" b="1">
                <a:solidFill>
                  <a:schemeClr val="bg1"/>
                </a:solidFill>
                <a:effectLst/>
                <a:latin typeface="Arial" pitchFamily="34" charset="0"/>
                <a:cs typeface="Arial" pitchFamily="34" charset="0"/>
              </a:defRPr>
            </a:lvl1pPr>
          </a:lstStyle>
          <a:p>
            <a:pPr lvl="0"/>
            <a:r>
              <a:rPr lang="en-US" dirty="0"/>
              <a:t>Click to edit Master text styles</a:t>
            </a:r>
          </a:p>
        </p:txBody>
      </p:sp>
      <p:sp>
        <p:nvSpPr>
          <p:cNvPr id="15" name="Text Placeholder 14"/>
          <p:cNvSpPr>
            <a:spLocks noGrp="1"/>
          </p:cNvSpPr>
          <p:nvPr>
            <p:ph type="body" sz="quarter" idx="15"/>
          </p:nvPr>
        </p:nvSpPr>
        <p:spPr>
          <a:xfrm>
            <a:off x="0" y="764456"/>
            <a:ext cx="4724400" cy="457200"/>
          </a:xfrm>
        </p:spPr>
        <p:txBody>
          <a:bodyPr anchor="t">
            <a:noAutofit/>
          </a:bodyPr>
          <a:lstStyle>
            <a:lvl1pPr>
              <a:buNone/>
              <a:defRPr sz="1000" b="1">
                <a:solidFill>
                  <a:schemeClr val="bg2"/>
                </a:solidFill>
                <a:latin typeface="Arial" pitchFamily="34" charset="0"/>
                <a:cs typeface="Arial" pitchFamily="34" charset="0"/>
              </a:defRPr>
            </a:lvl1pPr>
          </a:lstStyle>
          <a:p>
            <a:pPr lvl="0"/>
            <a:r>
              <a:rPr lang="en-US" dirty="0"/>
              <a:t>Click to edit Master text styles</a:t>
            </a:r>
          </a:p>
        </p:txBody>
      </p:sp>
      <p:sp>
        <p:nvSpPr>
          <p:cNvPr id="10" name="Text Placeholder 14"/>
          <p:cNvSpPr>
            <a:spLocks noGrp="1"/>
          </p:cNvSpPr>
          <p:nvPr>
            <p:ph type="body" sz="quarter" idx="16"/>
          </p:nvPr>
        </p:nvSpPr>
        <p:spPr>
          <a:xfrm>
            <a:off x="4876800" y="764456"/>
            <a:ext cx="4724400" cy="457200"/>
          </a:xfrm>
        </p:spPr>
        <p:txBody>
          <a:bodyPr anchor="t">
            <a:noAutofit/>
          </a:bodyPr>
          <a:lstStyle>
            <a:lvl1pPr algn="r">
              <a:buNone/>
              <a:defRPr sz="1000" b="1">
                <a:solidFill>
                  <a:schemeClr val="bg2"/>
                </a:solidFill>
                <a:latin typeface="Arial" pitchFamily="34" charset="0"/>
                <a:cs typeface="Arial" pitchFamily="34" charset="0"/>
              </a:defRPr>
            </a:lvl1pPr>
          </a:lstStyle>
          <a:p>
            <a:pPr lvl="0"/>
            <a:r>
              <a:rPr lang="en-US" dirty="0"/>
              <a:t>Click to edit Master text styles</a:t>
            </a:r>
          </a:p>
        </p:txBody>
      </p:sp>
      <p:sp>
        <p:nvSpPr>
          <p:cNvPr id="12" name="TextBox 11"/>
          <p:cNvSpPr txBox="1"/>
          <p:nvPr userDrawn="1"/>
        </p:nvSpPr>
        <p:spPr>
          <a:xfrm>
            <a:off x="562896" y="6933473"/>
            <a:ext cx="7772400" cy="369332"/>
          </a:xfrm>
          <a:prstGeom prst="rect">
            <a:avLst/>
          </a:prstGeom>
          <a:noFill/>
        </p:spPr>
        <p:txBody>
          <a:bodyPr wrap="square" rtlCol="0" anchor="b">
            <a:spAutoFit/>
          </a:bodyPr>
          <a:lstStyle/>
          <a:p>
            <a:pPr algn="ctr"/>
            <a:r>
              <a:rPr lang="en-US" sz="900" b="1" dirty="0">
                <a:solidFill>
                  <a:schemeClr val="bg2"/>
                </a:solidFill>
                <a:latin typeface="Arial" pitchFamily="34" charset="0"/>
                <a:cs typeface="Arial" pitchFamily="34" charset="0"/>
              </a:rPr>
              <a:t>Securities are offered through M Holdings Securities, Inc., a Registered Broker/Dealer, Member FINRA/SIPC.</a:t>
            </a:r>
          </a:p>
          <a:p>
            <a:pPr algn="ctr"/>
            <a:r>
              <a:rPr lang="en-US" sz="900" b="1" dirty="0">
                <a:solidFill>
                  <a:schemeClr val="bg2"/>
                </a:solidFill>
                <a:latin typeface="Arial" pitchFamily="34" charset="0"/>
                <a:cs typeface="Arial" pitchFamily="34" charset="0"/>
              </a:rPr>
              <a:t>Barry, Evans, Josephs &amp; Snipes is independently owned and operated.</a:t>
            </a:r>
          </a:p>
        </p:txBody>
      </p:sp>
      <p:sp>
        <p:nvSpPr>
          <p:cNvPr id="13" name="Text Placeholder 14"/>
          <p:cNvSpPr>
            <a:spLocks noGrp="1"/>
          </p:cNvSpPr>
          <p:nvPr>
            <p:ph type="body" sz="quarter" idx="17"/>
          </p:nvPr>
        </p:nvSpPr>
        <p:spPr>
          <a:xfrm>
            <a:off x="0" y="6629400"/>
            <a:ext cx="8229600" cy="310896"/>
          </a:xfrm>
        </p:spPr>
        <p:txBody>
          <a:bodyPr anchor="b">
            <a:noAutofit/>
          </a:bodyPr>
          <a:lstStyle>
            <a:lvl1pPr marL="0" indent="0" algn="l">
              <a:lnSpc>
                <a:spcPts val="1000"/>
              </a:lnSpc>
              <a:buNone/>
              <a:defRPr sz="900" b="0">
                <a:solidFill>
                  <a:schemeClr val="bg2"/>
                </a:solidFill>
                <a:latin typeface="Arial" pitchFamily="34" charset="0"/>
                <a:cs typeface="Arial" pitchFamily="34" charset="0"/>
              </a:defRPr>
            </a:lvl1pPr>
          </a:lstStyle>
          <a:p>
            <a:pPr lvl="0"/>
            <a:r>
              <a:rPr lang="en-US" dirty="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6782532"/>
            <a:ext cx="1097280" cy="46762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61" tIns="48331" rIns="96661" bIns="48331" rtlCol="0" anchor="ctr">
            <a:normAutofit/>
          </a:bodyPr>
          <a:lstStyle/>
          <a:p>
            <a:r>
              <a:rPr lang="en-US"/>
              <a:t>Click to edit Master title style</a:t>
            </a:r>
          </a:p>
        </p:txBody>
      </p:sp>
      <p:sp>
        <p:nvSpPr>
          <p:cNvPr id="3" name="Text Placeholder 2"/>
          <p:cNvSpPr>
            <a:spLocks noGrp="1"/>
          </p:cNvSpPr>
          <p:nvPr>
            <p:ph type="body" idx="1"/>
          </p:nvPr>
        </p:nvSpPr>
        <p:spPr>
          <a:xfrm>
            <a:off x="480060" y="1706880"/>
            <a:ext cx="8641080" cy="4827694"/>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0060" y="6780107"/>
            <a:ext cx="2240280" cy="389467"/>
          </a:xfrm>
          <a:prstGeom prst="rect">
            <a:avLst/>
          </a:prstGeom>
        </p:spPr>
        <p:txBody>
          <a:bodyPr vert="horz" lIns="96661" tIns="48331" rIns="96661" bIns="48331"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0410" y="6780107"/>
            <a:ext cx="3040380" cy="389467"/>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0860" y="6780107"/>
            <a:ext cx="2240280" cy="389467"/>
          </a:xfrm>
          <a:prstGeom prst="rect">
            <a:avLst/>
          </a:prstGeom>
        </p:spPr>
        <p:txBody>
          <a:bodyPr vert="horz" lIns="96661" tIns="48331" rIns="96661" bIns="48331" rtlCol="0" anchor="ctr"/>
          <a:lstStyle>
            <a:lvl1pPr algn="r">
              <a:defRPr sz="1300">
                <a:solidFill>
                  <a:schemeClr val="tx1">
                    <a:tint val="75000"/>
                  </a:schemeClr>
                </a:solidFill>
              </a:defRPr>
            </a:lvl1pPr>
          </a:lstStyle>
          <a:p>
            <a:fld id="{378B6225-5BBB-4451-81A7-8CEFDAF33C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54" r:id="rId2"/>
    <p:sldLayoutId id="2147483663" r:id="rId3"/>
    <p:sldLayoutId id="2147483664" r:id="rId4"/>
    <p:sldLayoutId id="2147483670" r:id="rId5"/>
    <p:sldLayoutId id="2147483658" r:id="rId6"/>
    <p:sldLayoutId id="2147483659" r:id="rId7"/>
    <p:sldLayoutId id="2147483660" r:id="rId8"/>
    <p:sldLayoutId id="2147483661" r:id="rId9"/>
    <p:sldLayoutId id="2147483662" r:id="rId10"/>
    <p:sldLayoutId id="2147483667" r:id="rId11"/>
    <p:sldLayoutId id="2147483665" r:id="rId12"/>
    <p:sldLayoutId id="2147483651" r:id="rId13"/>
    <p:sldLayoutId id="2147483666" r:id="rId14"/>
    <p:sldLayoutId id="2147483669" r:id="rId15"/>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10.xml"/><Relationship Id="rId6" Type="http://schemas.openxmlformats.org/officeDocument/2006/relationships/image" Target="../media/image75.jpe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pn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gif"/><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317F6F-AA6F-4163-95C9-B36954867BB1}"/>
              </a:ext>
            </a:extLst>
          </p:cNvPr>
          <p:cNvSpPr>
            <a:spLocks noGrp="1"/>
          </p:cNvSpPr>
          <p:nvPr>
            <p:ph type="subTitle" idx="1"/>
          </p:nvPr>
        </p:nvSpPr>
        <p:spPr/>
        <p:txBody>
          <a:bodyPr/>
          <a:lstStyle/>
          <a:p>
            <a:r>
              <a:rPr lang="en-US" dirty="0"/>
              <a:t>401(k) Plan Fiduciary Governance</a:t>
            </a:r>
          </a:p>
        </p:txBody>
      </p:sp>
      <p:sp>
        <p:nvSpPr>
          <p:cNvPr id="4" name="Date Placeholder 3">
            <a:extLst>
              <a:ext uri="{FF2B5EF4-FFF2-40B4-BE49-F238E27FC236}">
                <a16:creationId xmlns:a16="http://schemas.microsoft.com/office/drawing/2014/main" id="{A7491949-AA22-49D2-A1BA-ADC0D409C4B8}"/>
              </a:ext>
            </a:extLst>
          </p:cNvPr>
          <p:cNvSpPr>
            <a:spLocks noGrp="1"/>
          </p:cNvSpPr>
          <p:nvPr>
            <p:ph type="dt" sz="half" idx="10"/>
          </p:nvPr>
        </p:nvSpPr>
        <p:spPr>
          <a:xfrm>
            <a:off x="0" y="6993326"/>
            <a:ext cx="3124200" cy="321874"/>
          </a:xfrm>
        </p:spPr>
        <p:txBody>
          <a:bodyPr/>
          <a:lstStyle/>
          <a:p>
            <a:r>
              <a:rPr lang="en-US" dirty="0"/>
              <a:t>November 7, 2019</a:t>
            </a:r>
          </a:p>
        </p:txBody>
      </p:sp>
      <p:sp>
        <p:nvSpPr>
          <p:cNvPr id="6" name="Title 5">
            <a:extLst>
              <a:ext uri="{FF2B5EF4-FFF2-40B4-BE49-F238E27FC236}">
                <a16:creationId xmlns:a16="http://schemas.microsoft.com/office/drawing/2014/main" id="{56F30564-A28B-4C90-BA82-2EA580BF63A6}"/>
              </a:ext>
            </a:extLst>
          </p:cNvPr>
          <p:cNvSpPr>
            <a:spLocks noGrp="1"/>
          </p:cNvSpPr>
          <p:nvPr>
            <p:ph type="title"/>
          </p:nvPr>
        </p:nvSpPr>
        <p:spPr>
          <a:xfrm>
            <a:off x="1089660" y="2839508"/>
            <a:ext cx="7978140" cy="533400"/>
          </a:xfrm>
        </p:spPr>
        <p:txBody>
          <a:bodyPr/>
          <a:lstStyle/>
          <a:p>
            <a:r>
              <a:rPr lang="en-US" sz="2800" dirty="0"/>
              <a:t>10 Ways to Make Your Plan a Litigation Target</a:t>
            </a:r>
          </a:p>
        </p:txBody>
      </p:sp>
    </p:spTree>
    <p:extLst>
      <p:ext uri="{BB962C8B-B14F-4D97-AF65-F5344CB8AC3E}">
        <p14:creationId xmlns:p14="http://schemas.microsoft.com/office/powerpoint/2010/main" val="31170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D3CC0-4ACF-491C-9E61-479BD28BF0C4}"/>
              </a:ext>
            </a:extLst>
          </p:cNvPr>
          <p:cNvSpPr>
            <a:spLocks noGrp="1"/>
          </p:cNvSpPr>
          <p:nvPr>
            <p:ph type="sldNum" sz="quarter" idx="12"/>
          </p:nvPr>
        </p:nvSpPr>
        <p:spPr/>
        <p:txBody>
          <a:bodyPr/>
          <a:lstStyle/>
          <a:p>
            <a:fld id="{378B6225-5BBB-4451-81A7-8CEFDAF33C9C}" type="slidenum">
              <a:rPr lang="en-US" smtClean="0"/>
              <a:pPr/>
              <a:t>10</a:t>
            </a:fld>
            <a:endParaRPr lang="en-US" dirty="0"/>
          </a:p>
        </p:txBody>
      </p:sp>
      <p:sp>
        <p:nvSpPr>
          <p:cNvPr id="3" name="Text Placeholder 2">
            <a:extLst>
              <a:ext uri="{FF2B5EF4-FFF2-40B4-BE49-F238E27FC236}">
                <a16:creationId xmlns:a16="http://schemas.microsoft.com/office/drawing/2014/main" id="{7622B30F-0296-4E0F-91B1-6BE90CFB3450}"/>
              </a:ext>
            </a:extLst>
          </p:cNvPr>
          <p:cNvSpPr>
            <a:spLocks noGrp="1"/>
          </p:cNvSpPr>
          <p:nvPr>
            <p:ph type="body" sz="quarter" idx="13"/>
          </p:nvPr>
        </p:nvSpPr>
        <p:spPr/>
        <p:txBody>
          <a:bodyPr/>
          <a:lstStyle/>
          <a:p>
            <a:r>
              <a:rPr lang="en-US" dirty="0"/>
              <a:t>NYU Lawsuit</a:t>
            </a:r>
          </a:p>
        </p:txBody>
      </p:sp>
      <p:sp>
        <p:nvSpPr>
          <p:cNvPr id="4" name="Text Placeholder 3">
            <a:extLst>
              <a:ext uri="{FF2B5EF4-FFF2-40B4-BE49-F238E27FC236}">
                <a16:creationId xmlns:a16="http://schemas.microsoft.com/office/drawing/2014/main" id="{4570114D-1807-4488-ADDF-6A52CB7AE030}"/>
              </a:ext>
            </a:extLst>
          </p:cNvPr>
          <p:cNvSpPr>
            <a:spLocks noGrp="1"/>
          </p:cNvSpPr>
          <p:nvPr>
            <p:ph type="body" sz="quarter" idx="14"/>
          </p:nvPr>
        </p:nvSpPr>
        <p:spPr>
          <a:xfrm>
            <a:off x="228600" y="1371600"/>
            <a:ext cx="9144000" cy="5181600"/>
          </a:xfrm>
        </p:spPr>
        <p:txBody>
          <a:bodyPr>
            <a:normAutofit/>
          </a:bodyPr>
          <a:lstStyle/>
          <a:p>
            <a:r>
              <a:rPr lang="en-US" sz="1800" dirty="0"/>
              <a:t>NYU, MIT, and Yale sued by Plaintiff attorney, Jerry </a:t>
            </a:r>
            <a:r>
              <a:rPr lang="en-US" sz="1800" dirty="0" err="1"/>
              <a:t>Schlichter</a:t>
            </a:r>
            <a:endParaRPr lang="en-US" sz="1800" dirty="0"/>
          </a:p>
          <a:p>
            <a:endParaRPr lang="en-US" sz="1800" dirty="0"/>
          </a:p>
          <a:p>
            <a:r>
              <a:rPr lang="en-US" sz="1800" dirty="0"/>
              <a:t>Plaintiff law firm has a history of winning</a:t>
            </a:r>
          </a:p>
          <a:p>
            <a:pPr lvl="1"/>
            <a:r>
              <a:rPr lang="en-US" sz="1600" dirty="0"/>
              <a:t>$334 Million in settlements ($90 Million for the firm)</a:t>
            </a:r>
          </a:p>
          <a:p>
            <a:pPr lvl="1"/>
            <a:r>
              <a:rPr lang="en-US" sz="1600" dirty="0"/>
              <a:t>WSJ article – Lawyer on a Quest to Lower Fees</a:t>
            </a:r>
          </a:p>
          <a:p>
            <a:pPr lvl="1"/>
            <a:endParaRPr lang="en-US" sz="1600" dirty="0"/>
          </a:p>
          <a:p>
            <a:r>
              <a:rPr lang="en-US" sz="1800" dirty="0"/>
              <a:t>Plaintiff attorney sued 11 large universities – most settled</a:t>
            </a:r>
          </a:p>
          <a:p>
            <a:pPr lvl="1"/>
            <a:r>
              <a:rPr lang="en-US" sz="1600" dirty="0"/>
              <a:t>NYU was first court case</a:t>
            </a:r>
          </a:p>
          <a:p>
            <a:pPr lvl="1"/>
            <a:endParaRPr lang="en-US" sz="1600" dirty="0"/>
          </a:p>
          <a:p>
            <a:r>
              <a:rPr lang="en-US" sz="1800" dirty="0"/>
              <a:t>Complaint on:  </a:t>
            </a:r>
            <a:r>
              <a:rPr lang="en-US" sz="1800" dirty="0">
                <a:solidFill>
                  <a:srgbClr val="57068C"/>
                </a:solidFill>
              </a:rPr>
              <a:t>Excessive Fees, Investment Offering, and Investment Monitoring</a:t>
            </a:r>
          </a:p>
          <a:p>
            <a:pPr lvl="1"/>
            <a:r>
              <a:rPr lang="en-US" sz="1600" dirty="0"/>
              <a:t>Plaintiff alleged plan loss of $358 Million</a:t>
            </a:r>
          </a:p>
          <a:p>
            <a:pPr lvl="1"/>
            <a:endParaRPr lang="en-US" sz="1600" dirty="0"/>
          </a:p>
          <a:p>
            <a:r>
              <a:rPr lang="en-US" sz="1800" dirty="0"/>
              <a:t>NYU has two plans with $4.2 Billion</a:t>
            </a:r>
          </a:p>
          <a:p>
            <a:endParaRPr lang="en-US" sz="1800" dirty="0"/>
          </a:p>
          <a:p>
            <a:r>
              <a:rPr lang="en-US" sz="1800" dirty="0"/>
              <a:t>NYU had a 9-person committee – broad representation (finance, HR)</a:t>
            </a:r>
          </a:p>
          <a:p>
            <a:pPr lvl="1"/>
            <a:r>
              <a:rPr lang="en-US" sz="1600" dirty="0"/>
              <a:t>Hired investment advisor as a 3(21) fiduciary in 2009 </a:t>
            </a:r>
          </a:p>
        </p:txBody>
      </p:sp>
      <p:sp>
        <p:nvSpPr>
          <p:cNvPr id="5" name="Text Placeholder 4">
            <a:extLst>
              <a:ext uri="{FF2B5EF4-FFF2-40B4-BE49-F238E27FC236}">
                <a16:creationId xmlns:a16="http://schemas.microsoft.com/office/drawing/2014/main" id="{8861321B-5DD3-4848-983F-0735D2D0CB92}"/>
              </a:ext>
            </a:extLst>
          </p:cNvPr>
          <p:cNvSpPr>
            <a:spLocks noGrp="1"/>
          </p:cNvSpPr>
          <p:nvPr>
            <p:ph type="body" sz="quarter" idx="16"/>
          </p:nvPr>
        </p:nvSpPr>
        <p:spPr/>
        <p:txBody>
          <a:bodyPr/>
          <a:lstStyle/>
          <a:p>
            <a:endParaRPr lang="en-US"/>
          </a:p>
        </p:txBody>
      </p:sp>
      <p:pic>
        <p:nvPicPr>
          <p:cNvPr id="6" name="Picture 5">
            <a:extLst>
              <a:ext uri="{FF2B5EF4-FFF2-40B4-BE49-F238E27FC236}">
                <a16:creationId xmlns:a16="http://schemas.microsoft.com/office/drawing/2014/main" id="{129AFF5F-142F-4CA4-8D75-C16B15B85F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1528" y="1009072"/>
            <a:ext cx="1752600" cy="17526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030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D69BC-227C-49B6-9B5E-AD61B7BFF356}"/>
              </a:ext>
            </a:extLst>
          </p:cNvPr>
          <p:cNvSpPr>
            <a:spLocks noGrp="1"/>
          </p:cNvSpPr>
          <p:nvPr>
            <p:ph type="sldNum" sz="quarter" idx="12"/>
          </p:nvPr>
        </p:nvSpPr>
        <p:spPr/>
        <p:txBody>
          <a:bodyPr/>
          <a:lstStyle/>
          <a:p>
            <a:fld id="{378B6225-5BBB-4451-81A7-8CEFDAF33C9C}" type="slidenum">
              <a:rPr lang="en-US" smtClean="0"/>
              <a:pPr/>
              <a:t>11</a:t>
            </a:fld>
            <a:endParaRPr lang="en-US" dirty="0"/>
          </a:p>
        </p:txBody>
      </p:sp>
      <p:sp>
        <p:nvSpPr>
          <p:cNvPr id="3" name="Text Placeholder 2">
            <a:extLst>
              <a:ext uri="{FF2B5EF4-FFF2-40B4-BE49-F238E27FC236}">
                <a16:creationId xmlns:a16="http://schemas.microsoft.com/office/drawing/2014/main" id="{11F035BE-3BAA-4D7D-B261-B3AC5E95DB8D}"/>
              </a:ext>
            </a:extLst>
          </p:cNvPr>
          <p:cNvSpPr>
            <a:spLocks noGrp="1"/>
          </p:cNvSpPr>
          <p:nvPr>
            <p:ph type="body" sz="quarter" idx="13"/>
          </p:nvPr>
        </p:nvSpPr>
        <p:spPr/>
        <p:txBody>
          <a:bodyPr/>
          <a:lstStyle/>
          <a:p>
            <a:r>
              <a:rPr lang="en-US" dirty="0"/>
              <a:t>No Plan is Immune</a:t>
            </a:r>
          </a:p>
        </p:txBody>
      </p:sp>
      <p:sp>
        <p:nvSpPr>
          <p:cNvPr id="4" name="Text Placeholder 3">
            <a:extLst>
              <a:ext uri="{FF2B5EF4-FFF2-40B4-BE49-F238E27FC236}">
                <a16:creationId xmlns:a16="http://schemas.microsoft.com/office/drawing/2014/main" id="{DDF7BC1B-656F-4637-AAA8-979F82790512}"/>
              </a:ext>
            </a:extLst>
          </p:cNvPr>
          <p:cNvSpPr>
            <a:spLocks noGrp="1"/>
          </p:cNvSpPr>
          <p:nvPr>
            <p:ph type="body" sz="quarter" idx="16"/>
          </p:nvPr>
        </p:nvSpPr>
        <p:spPr/>
        <p:txBody>
          <a:bodyPr/>
          <a:lstStyle/>
          <a:p>
            <a:endParaRPr lang="en-US"/>
          </a:p>
        </p:txBody>
      </p:sp>
      <p:pic>
        <p:nvPicPr>
          <p:cNvPr id="2050" name="Picture 2" descr="Image result for american century logo">
            <a:extLst>
              <a:ext uri="{FF2B5EF4-FFF2-40B4-BE49-F238E27FC236}">
                <a16:creationId xmlns:a16="http://schemas.microsoft.com/office/drawing/2014/main" id="{CF6F2118-E756-439D-9476-48EF48C0F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145" y="1529145"/>
            <a:ext cx="4256910" cy="425691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316D9706-5F52-43D1-90C2-242E02819A76}"/>
              </a:ext>
            </a:extLst>
          </p:cNvPr>
          <p:cNvCxnSpPr/>
          <p:nvPr/>
        </p:nvCxnSpPr>
        <p:spPr>
          <a:xfrm>
            <a:off x="1066800" y="3657600"/>
            <a:ext cx="2438400" cy="0"/>
          </a:xfrm>
          <a:prstGeom prst="line">
            <a:avLst/>
          </a:prstGeom>
          <a:ln>
            <a:solidFill>
              <a:srgbClr val="867E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9C778A-69C4-4696-B011-8B8BB56B6F24}"/>
              </a:ext>
            </a:extLst>
          </p:cNvPr>
          <p:cNvCxnSpPr/>
          <p:nvPr/>
        </p:nvCxnSpPr>
        <p:spPr>
          <a:xfrm>
            <a:off x="6096000" y="3657600"/>
            <a:ext cx="2438400" cy="0"/>
          </a:xfrm>
          <a:prstGeom prst="line">
            <a:avLst/>
          </a:prstGeom>
          <a:ln>
            <a:solidFill>
              <a:srgbClr val="867E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33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american century logo">
            <a:extLst>
              <a:ext uri="{FF2B5EF4-FFF2-40B4-BE49-F238E27FC236}">
                <a16:creationId xmlns:a16="http://schemas.microsoft.com/office/drawing/2014/main" id="{ABA571FB-C75C-4651-90CF-198EBF5DE0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009072"/>
            <a:ext cx="2267528" cy="22675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105E386-9127-401D-A40C-8A91C3D0674F}"/>
              </a:ext>
            </a:extLst>
          </p:cNvPr>
          <p:cNvSpPr>
            <a:spLocks noGrp="1"/>
          </p:cNvSpPr>
          <p:nvPr>
            <p:ph type="sldNum" sz="quarter" idx="12"/>
          </p:nvPr>
        </p:nvSpPr>
        <p:spPr/>
        <p:txBody>
          <a:bodyPr/>
          <a:lstStyle/>
          <a:p>
            <a:fld id="{378B6225-5BBB-4451-81A7-8CEFDAF33C9C}" type="slidenum">
              <a:rPr lang="en-US" smtClean="0"/>
              <a:pPr/>
              <a:t>12</a:t>
            </a:fld>
            <a:endParaRPr lang="en-US" dirty="0"/>
          </a:p>
        </p:txBody>
      </p:sp>
      <p:sp>
        <p:nvSpPr>
          <p:cNvPr id="3" name="Text Placeholder 2">
            <a:extLst>
              <a:ext uri="{FF2B5EF4-FFF2-40B4-BE49-F238E27FC236}">
                <a16:creationId xmlns:a16="http://schemas.microsoft.com/office/drawing/2014/main" id="{9E13472A-CBF5-4FE1-A970-48B175314AB1}"/>
              </a:ext>
            </a:extLst>
          </p:cNvPr>
          <p:cNvSpPr>
            <a:spLocks noGrp="1"/>
          </p:cNvSpPr>
          <p:nvPr>
            <p:ph type="body" sz="quarter" idx="13"/>
          </p:nvPr>
        </p:nvSpPr>
        <p:spPr/>
        <p:txBody>
          <a:bodyPr/>
          <a:lstStyle/>
          <a:p>
            <a:r>
              <a:rPr lang="en-US" dirty="0"/>
              <a:t>Litigation Update – American Century</a:t>
            </a:r>
          </a:p>
        </p:txBody>
      </p:sp>
      <p:sp>
        <p:nvSpPr>
          <p:cNvPr id="5" name="Text Placeholder 4">
            <a:extLst>
              <a:ext uri="{FF2B5EF4-FFF2-40B4-BE49-F238E27FC236}">
                <a16:creationId xmlns:a16="http://schemas.microsoft.com/office/drawing/2014/main" id="{63811C73-2245-4A5D-8BB3-EC6BE78C29E8}"/>
              </a:ext>
            </a:extLst>
          </p:cNvPr>
          <p:cNvSpPr>
            <a:spLocks noGrp="1"/>
          </p:cNvSpPr>
          <p:nvPr>
            <p:ph type="body" sz="quarter" idx="16"/>
          </p:nvPr>
        </p:nvSpPr>
        <p:spPr/>
        <p:txBody>
          <a:bodyPr/>
          <a:lstStyle/>
          <a:p>
            <a:endParaRPr lang="en-US"/>
          </a:p>
        </p:txBody>
      </p:sp>
      <p:graphicFrame>
        <p:nvGraphicFramePr>
          <p:cNvPr id="18" name="Table 18">
            <a:extLst>
              <a:ext uri="{FF2B5EF4-FFF2-40B4-BE49-F238E27FC236}">
                <a16:creationId xmlns:a16="http://schemas.microsoft.com/office/drawing/2014/main" id="{6D0CED97-0BE4-467C-918B-3A2372695FB7}"/>
              </a:ext>
            </a:extLst>
          </p:cNvPr>
          <p:cNvGraphicFramePr>
            <a:graphicFrameLocks noGrp="1"/>
          </p:cNvGraphicFramePr>
          <p:nvPr>
            <p:extLst>
              <p:ext uri="{D42A27DB-BD31-4B8C-83A1-F6EECF244321}">
                <p14:modId xmlns:p14="http://schemas.microsoft.com/office/powerpoint/2010/main" val="1249086294"/>
              </p:ext>
            </p:extLst>
          </p:nvPr>
        </p:nvGraphicFramePr>
        <p:xfrm>
          <a:off x="299442" y="1134183"/>
          <a:ext cx="6406158" cy="2142415"/>
        </p:xfrm>
        <a:graphic>
          <a:graphicData uri="http://schemas.openxmlformats.org/drawingml/2006/table">
            <a:tbl>
              <a:tblPr firstRow="1" bandRow="1">
                <a:tableStyleId>{5C22544A-7EE6-4342-B048-85BDC9FD1C3A}</a:tableStyleId>
              </a:tblPr>
              <a:tblGrid>
                <a:gridCol w="6406158">
                  <a:extLst>
                    <a:ext uri="{9D8B030D-6E8A-4147-A177-3AD203B41FA5}">
                      <a16:colId xmlns:a16="http://schemas.microsoft.com/office/drawing/2014/main" val="2642432629"/>
                    </a:ext>
                  </a:extLst>
                </a:gridCol>
              </a:tblGrid>
              <a:tr h="428483">
                <a:tc>
                  <a:txBody>
                    <a:bodyPr/>
                    <a:lstStyle/>
                    <a:p>
                      <a:r>
                        <a:rPr lang="en-US" sz="1800" dirty="0">
                          <a:solidFill>
                            <a:schemeClr val="tx1"/>
                          </a:solidFill>
                        </a:rPr>
                        <a:t>Background</a:t>
                      </a:r>
                    </a:p>
                  </a:txBody>
                  <a:tcPr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87886637"/>
                  </a:ext>
                </a:extLst>
              </a:tr>
              <a:tr h="428483">
                <a:tc>
                  <a:txBody>
                    <a:bodyPr/>
                    <a:lstStyle/>
                    <a:p>
                      <a:r>
                        <a:rPr lang="en-US" sz="1800" dirty="0">
                          <a:solidFill>
                            <a:schemeClr val="tx1"/>
                          </a:solidFill>
                        </a:rPr>
                        <a:t>Plan Size:  $745 Million</a:t>
                      </a:r>
                    </a:p>
                  </a:txBody>
                  <a:tcPr marL="182880"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864127"/>
                  </a:ext>
                </a:extLst>
              </a:tr>
              <a:tr h="428483">
                <a:tc>
                  <a:txBody>
                    <a:bodyPr/>
                    <a:lstStyle/>
                    <a:p>
                      <a:r>
                        <a:rPr lang="en-US" sz="1800" dirty="0">
                          <a:solidFill>
                            <a:schemeClr val="tx1"/>
                          </a:solidFill>
                        </a:rPr>
                        <a:t>Active Participants:  1,300</a:t>
                      </a:r>
                    </a:p>
                  </a:txBody>
                  <a:tcPr marL="182880"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084412"/>
                  </a:ext>
                </a:extLst>
              </a:tr>
              <a:tr h="428483">
                <a:tc>
                  <a:txBody>
                    <a:bodyPr/>
                    <a:lstStyle/>
                    <a:p>
                      <a:r>
                        <a:rPr lang="en-US" sz="1800" dirty="0">
                          <a:solidFill>
                            <a:schemeClr val="tx1"/>
                          </a:solidFill>
                        </a:rPr>
                        <a:t>Broad Investment Committee</a:t>
                      </a:r>
                    </a:p>
                  </a:txBody>
                  <a:tcPr marL="182880"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052637"/>
                  </a:ext>
                </a:extLst>
              </a:tr>
              <a:tr h="428483">
                <a:tc>
                  <a:txBody>
                    <a:bodyPr/>
                    <a:lstStyle/>
                    <a:p>
                      <a:r>
                        <a:rPr lang="en-US" sz="1800" dirty="0">
                          <a:solidFill>
                            <a:schemeClr val="tx1"/>
                          </a:solidFill>
                        </a:rPr>
                        <a:t>Complaint was filed by a FORMER EMPLOYEE</a:t>
                      </a:r>
                    </a:p>
                  </a:txBody>
                  <a:tcPr marL="182880" anchor="ctr">
                    <a:lnL w="12700" cmpd="sng">
                      <a:noFill/>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024294"/>
                  </a:ext>
                </a:extLst>
              </a:tr>
            </a:tbl>
          </a:graphicData>
        </a:graphic>
      </p:graphicFrame>
      <p:sp>
        <p:nvSpPr>
          <p:cNvPr id="20" name="TextBox 19">
            <a:extLst>
              <a:ext uri="{FF2B5EF4-FFF2-40B4-BE49-F238E27FC236}">
                <a16:creationId xmlns:a16="http://schemas.microsoft.com/office/drawing/2014/main" id="{01E57CD8-71AD-4DB3-B41E-07F2AC921583}"/>
              </a:ext>
            </a:extLst>
          </p:cNvPr>
          <p:cNvSpPr txBox="1"/>
          <p:nvPr/>
        </p:nvSpPr>
        <p:spPr>
          <a:xfrm>
            <a:off x="299442" y="3816405"/>
            <a:ext cx="3124200" cy="38100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800" b="1" dirty="0">
                <a:solidFill>
                  <a:schemeClr val="accent1"/>
                </a:solidFill>
                <a:latin typeface="Arial" pitchFamily="34" charset="0"/>
                <a:cs typeface="Arial" pitchFamily="34" charset="0"/>
              </a:rPr>
              <a:t>Litigation Surrounding</a:t>
            </a:r>
          </a:p>
        </p:txBody>
      </p:sp>
      <p:grpSp>
        <p:nvGrpSpPr>
          <p:cNvPr id="24" name="Group 23">
            <a:extLst>
              <a:ext uri="{FF2B5EF4-FFF2-40B4-BE49-F238E27FC236}">
                <a16:creationId xmlns:a16="http://schemas.microsoft.com/office/drawing/2014/main" id="{89BE73CC-EDEE-4803-8ADD-5C37E0D242DD}"/>
              </a:ext>
            </a:extLst>
          </p:cNvPr>
          <p:cNvGrpSpPr/>
          <p:nvPr/>
        </p:nvGrpSpPr>
        <p:grpSpPr>
          <a:xfrm>
            <a:off x="1176106" y="4423889"/>
            <a:ext cx="2024294" cy="1824511"/>
            <a:chOff x="1064489" y="4423889"/>
            <a:chExt cx="2024294" cy="1824511"/>
          </a:xfrm>
        </p:grpSpPr>
        <p:grpSp>
          <p:nvGrpSpPr>
            <p:cNvPr id="16" name="Group 15">
              <a:extLst>
                <a:ext uri="{FF2B5EF4-FFF2-40B4-BE49-F238E27FC236}">
                  <a16:creationId xmlns:a16="http://schemas.microsoft.com/office/drawing/2014/main" id="{B0FC5850-F3C3-4CEE-A566-19C2A41C9221}"/>
                </a:ext>
              </a:extLst>
            </p:cNvPr>
            <p:cNvGrpSpPr>
              <a:grpSpLocks noChangeAspect="1"/>
            </p:cNvGrpSpPr>
            <p:nvPr/>
          </p:nvGrpSpPr>
          <p:grpSpPr>
            <a:xfrm>
              <a:off x="1477434" y="4423889"/>
              <a:ext cx="1188720" cy="1083832"/>
              <a:chOff x="1400740" y="4186010"/>
              <a:chExt cx="1567114" cy="1417320"/>
            </a:xfrm>
          </p:grpSpPr>
          <p:pic>
            <p:nvPicPr>
              <p:cNvPr id="10" name="Graphic 9" descr="Magnifying glass">
                <a:extLst>
                  <a:ext uri="{FF2B5EF4-FFF2-40B4-BE49-F238E27FC236}">
                    <a16:creationId xmlns:a16="http://schemas.microsoft.com/office/drawing/2014/main" id="{6447757A-98D2-496B-B894-C9FE7A34D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22265">
                <a:off x="1550534" y="4186010"/>
                <a:ext cx="1417320" cy="1417320"/>
              </a:xfrm>
              <a:prstGeom prst="rect">
                <a:avLst/>
              </a:prstGeom>
            </p:spPr>
          </p:pic>
          <p:pic>
            <p:nvPicPr>
              <p:cNvPr id="12" name="Graphic 11" descr="Business Growth">
                <a:extLst>
                  <a:ext uri="{FF2B5EF4-FFF2-40B4-BE49-F238E27FC236}">
                    <a16:creationId xmlns:a16="http://schemas.microsoft.com/office/drawing/2014/main" id="{682C9794-B630-41C8-9539-471789EB669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 r="36521"/>
              <a:stretch/>
            </p:blipFill>
            <p:spPr>
              <a:xfrm>
                <a:off x="1400740" y="4503930"/>
                <a:ext cx="580460" cy="914400"/>
              </a:xfrm>
              <a:prstGeom prst="rect">
                <a:avLst/>
              </a:prstGeom>
            </p:spPr>
          </p:pic>
          <p:pic>
            <p:nvPicPr>
              <p:cNvPr id="15" name="Graphic 14" descr="Business Growth">
                <a:extLst>
                  <a:ext uri="{FF2B5EF4-FFF2-40B4-BE49-F238E27FC236}">
                    <a16:creationId xmlns:a16="http://schemas.microsoft.com/office/drawing/2014/main" id="{0AA01000-CCF5-4BE3-B199-9C977F2E205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0000" b="40245"/>
              <a:stretch/>
            </p:blipFill>
            <p:spPr>
              <a:xfrm>
                <a:off x="1859972" y="4289647"/>
                <a:ext cx="640080" cy="764953"/>
              </a:xfrm>
              <a:prstGeom prst="rect">
                <a:avLst/>
              </a:prstGeom>
            </p:spPr>
          </p:pic>
        </p:grpSp>
        <p:sp>
          <p:nvSpPr>
            <p:cNvPr id="21" name="TextBox 20">
              <a:extLst>
                <a:ext uri="{FF2B5EF4-FFF2-40B4-BE49-F238E27FC236}">
                  <a16:creationId xmlns:a16="http://schemas.microsoft.com/office/drawing/2014/main" id="{05EFFC97-592A-42F5-BF6B-AAD2B383503E}"/>
                </a:ext>
              </a:extLst>
            </p:cNvPr>
            <p:cNvSpPr txBox="1"/>
            <p:nvPr/>
          </p:nvSpPr>
          <p:spPr>
            <a:xfrm>
              <a:off x="1064489" y="5681087"/>
              <a:ext cx="2024294" cy="567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latin typeface="Arial" pitchFamily="34" charset="0"/>
                  <a:cs typeface="Arial" pitchFamily="34" charset="0"/>
                </a:rPr>
                <a:t>Investment </a:t>
              </a:r>
            </a:p>
            <a:p>
              <a:pPr algn="ctr"/>
              <a:r>
                <a:rPr lang="en-US" sz="1800" b="1" dirty="0">
                  <a:solidFill>
                    <a:schemeClr val="tx1"/>
                  </a:solidFill>
                  <a:latin typeface="Arial" pitchFamily="34" charset="0"/>
                  <a:cs typeface="Arial" pitchFamily="34" charset="0"/>
                </a:rPr>
                <a:t>Selection</a:t>
              </a:r>
            </a:p>
          </p:txBody>
        </p:sp>
      </p:grpSp>
      <p:grpSp>
        <p:nvGrpSpPr>
          <p:cNvPr id="25" name="Group 24">
            <a:extLst>
              <a:ext uri="{FF2B5EF4-FFF2-40B4-BE49-F238E27FC236}">
                <a16:creationId xmlns:a16="http://schemas.microsoft.com/office/drawing/2014/main" id="{C37407E2-770F-4A29-A439-50530F122FCB}"/>
              </a:ext>
            </a:extLst>
          </p:cNvPr>
          <p:cNvGrpSpPr/>
          <p:nvPr/>
        </p:nvGrpSpPr>
        <p:grpSpPr>
          <a:xfrm>
            <a:off x="3864653" y="4371445"/>
            <a:ext cx="2024294" cy="1876955"/>
            <a:chOff x="3880394" y="4371445"/>
            <a:chExt cx="2024294" cy="1876955"/>
          </a:xfrm>
        </p:grpSpPr>
        <p:pic>
          <p:nvPicPr>
            <p:cNvPr id="14" name="Graphic 13" descr="Bar chart">
              <a:extLst>
                <a:ext uri="{FF2B5EF4-FFF2-40B4-BE49-F238E27FC236}">
                  <a16:creationId xmlns:a16="http://schemas.microsoft.com/office/drawing/2014/main" id="{D0EB23E7-E2E6-4100-A97A-2541924747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8181" y="4371445"/>
              <a:ext cx="1188720" cy="1188720"/>
            </a:xfrm>
            <a:prstGeom prst="rect">
              <a:avLst/>
            </a:prstGeom>
          </p:spPr>
        </p:pic>
        <p:sp>
          <p:nvSpPr>
            <p:cNvPr id="22" name="TextBox 21">
              <a:extLst>
                <a:ext uri="{FF2B5EF4-FFF2-40B4-BE49-F238E27FC236}">
                  <a16:creationId xmlns:a16="http://schemas.microsoft.com/office/drawing/2014/main" id="{695FA949-ECB1-4B4A-A9D4-BBA3EF6FBD3B}"/>
                </a:ext>
              </a:extLst>
            </p:cNvPr>
            <p:cNvSpPr txBox="1"/>
            <p:nvPr/>
          </p:nvSpPr>
          <p:spPr>
            <a:xfrm>
              <a:off x="3880394" y="5681087"/>
              <a:ext cx="2024294" cy="567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latin typeface="Arial" pitchFamily="34" charset="0"/>
                  <a:cs typeface="Arial" pitchFamily="34" charset="0"/>
                </a:rPr>
                <a:t>Investment </a:t>
              </a:r>
            </a:p>
            <a:p>
              <a:pPr algn="ctr"/>
              <a:r>
                <a:rPr lang="en-US" sz="1800" b="1" dirty="0">
                  <a:solidFill>
                    <a:schemeClr val="tx1"/>
                  </a:solidFill>
                  <a:latin typeface="Arial" pitchFamily="34" charset="0"/>
                  <a:cs typeface="Arial" pitchFamily="34" charset="0"/>
                </a:rPr>
                <a:t>Monitoring</a:t>
              </a:r>
            </a:p>
          </p:txBody>
        </p:sp>
      </p:grpSp>
      <p:grpSp>
        <p:nvGrpSpPr>
          <p:cNvPr id="26" name="Group 25">
            <a:extLst>
              <a:ext uri="{FF2B5EF4-FFF2-40B4-BE49-F238E27FC236}">
                <a16:creationId xmlns:a16="http://schemas.microsoft.com/office/drawing/2014/main" id="{B65EA96B-9AD9-4261-B881-2C9E4CF65357}"/>
              </a:ext>
            </a:extLst>
          </p:cNvPr>
          <p:cNvGrpSpPr/>
          <p:nvPr/>
        </p:nvGrpSpPr>
        <p:grpSpPr>
          <a:xfrm>
            <a:off x="6553200" y="4371445"/>
            <a:ext cx="2024294" cy="1826692"/>
            <a:chOff x="6701140" y="4371445"/>
            <a:chExt cx="2024294" cy="1826692"/>
          </a:xfrm>
        </p:grpSpPr>
        <p:pic>
          <p:nvPicPr>
            <p:cNvPr id="8" name="Graphic 7" descr="Money">
              <a:extLst>
                <a:ext uri="{FF2B5EF4-FFF2-40B4-BE49-F238E27FC236}">
                  <a16:creationId xmlns:a16="http://schemas.microsoft.com/office/drawing/2014/main" id="{31B04FEC-F43A-4A75-92DA-06DB459843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18927" y="4371445"/>
              <a:ext cx="1188720" cy="1188720"/>
            </a:xfrm>
            <a:prstGeom prst="rect">
              <a:avLst/>
            </a:prstGeom>
          </p:spPr>
        </p:pic>
        <p:sp>
          <p:nvSpPr>
            <p:cNvPr id="23" name="TextBox 22">
              <a:extLst>
                <a:ext uri="{FF2B5EF4-FFF2-40B4-BE49-F238E27FC236}">
                  <a16:creationId xmlns:a16="http://schemas.microsoft.com/office/drawing/2014/main" id="{60141FA3-8384-494B-A8AD-F8B6D5820B25}"/>
                </a:ext>
              </a:extLst>
            </p:cNvPr>
            <p:cNvSpPr txBox="1"/>
            <p:nvPr/>
          </p:nvSpPr>
          <p:spPr>
            <a:xfrm>
              <a:off x="6701140" y="5630824"/>
              <a:ext cx="2024294" cy="5673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800" b="1" dirty="0">
                  <a:solidFill>
                    <a:schemeClr val="tx1"/>
                  </a:solidFill>
                  <a:latin typeface="Arial" pitchFamily="34" charset="0"/>
                  <a:cs typeface="Arial" pitchFamily="34" charset="0"/>
                </a:rPr>
                <a:t>Fees</a:t>
              </a:r>
            </a:p>
          </p:txBody>
        </p:sp>
      </p:grpSp>
      <p:cxnSp>
        <p:nvCxnSpPr>
          <p:cNvPr id="28" name="Straight Connector 27">
            <a:extLst>
              <a:ext uri="{FF2B5EF4-FFF2-40B4-BE49-F238E27FC236}">
                <a16:creationId xmlns:a16="http://schemas.microsoft.com/office/drawing/2014/main" id="{B8604F4B-C603-480A-A30E-30268A8517A8}"/>
              </a:ext>
            </a:extLst>
          </p:cNvPr>
          <p:cNvCxnSpPr/>
          <p:nvPr/>
        </p:nvCxnSpPr>
        <p:spPr>
          <a:xfrm>
            <a:off x="2902188" y="4114800"/>
            <a:ext cx="60894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73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610C-F000-48A5-B092-D6C169BA80FD}"/>
              </a:ext>
            </a:extLst>
          </p:cNvPr>
          <p:cNvSpPr>
            <a:spLocks noGrp="1"/>
          </p:cNvSpPr>
          <p:nvPr>
            <p:ph type="title"/>
          </p:nvPr>
        </p:nvSpPr>
        <p:spPr/>
        <p:txBody>
          <a:bodyPr>
            <a:normAutofit fontScale="90000"/>
          </a:bodyPr>
          <a:lstStyle/>
          <a:p>
            <a:r>
              <a:rPr lang="en-US" dirty="0"/>
              <a:t>EXAMPLES of Key Deliverables </a:t>
            </a:r>
            <a:br>
              <a:rPr lang="en-US" dirty="0"/>
            </a:br>
            <a:r>
              <a:rPr lang="en-US" dirty="0"/>
              <a:t>You Should Have</a:t>
            </a:r>
          </a:p>
        </p:txBody>
      </p:sp>
      <p:sp>
        <p:nvSpPr>
          <p:cNvPr id="3" name="Text Placeholder 2">
            <a:extLst>
              <a:ext uri="{FF2B5EF4-FFF2-40B4-BE49-F238E27FC236}">
                <a16:creationId xmlns:a16="http://schemas.microsoft.com/office/drawing/2014/main" id="{705A65FC-738B-41D6-B8EA-010FF3C723D6}"/>
              </a:ext>
            </a:extLst>
          </p:cNvPr>
          <p:cNvSpPr>
            <a:spLocks noGrp="1"/>
          </p:cNvSpPr>
          <p:nvPr>
            <p:ph type="body" idx="1"/>
          </p:nvPr>
        </p:nvSpPr>
        <p:spPr/>
        <p:txBody>
          <a:bodyPr/>
          <a:lstStyle/>
          <a:p>
            <a:r>
              <a:rPr lang="en-US" dirty="0"/>
              <a:t>In Practice</a:t>
            </a:r>
          </a:p>
        </p:txBody>
      </p:sp>
    </p:spTree>
    <p:extLst>
      <p:ext uri="{BB962C8B-B14F-4D97-AF65-F5344CB8AC3E}">
        <p14:creationId xmlns:p14="http://schemas.microsoft.com/office/powerpoint/2010/main" val="326585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A2E3833-40E8-41A8-ABB2-B47EF54F4CE6}"/>
              </a:ext>
            </a:extLst>
          </p:cNvPr>
          <p:cNvGrpSpPr/>
          <p:nvPr/>
        </p:nvGrpSpPr>
        <p:grpSpPr>
          <a:xfrm>
            <a:off x="5750637" y="305683"/>
            <a:ext cx="3815675" cy="2452200"/>
            <a:chOff x="5582681" y="3550057"/>
            <a:chExt cx="3815675" cy="2452200"/>
          </a:xfrm>
        </p:grpSpPr>
        <p:pic>
          <p:nvPicPr>
            <p:cNvPr id="23" name="Picture 22">
              <a:extLst>
                <a:ext uri="{FF2B5EF4-FFF2-40B4-BE49-F238E27FC236}">
                  <a16:creationId xmlns:a16="http://schemas.microsoft.com/office/drawing/2014/main" id="{31641B08-4DD9-462E-928F-FE6C097212A8}"/>
                </a:ext>
              </a:extLst>
            </p:cNvPr>
            <p:cNvPicPr>
              <a:picLocks noChangeAspect="1"/>
            </p:cNvPicPr>
            <p:nvPr/>
          </p:nvPicPr>
          <p:blipFill>
            <a:blip r:embed="rId3"/>
            <a:stretch>
              <a:fillRect/>
            </a:stretch>
          </p:blipFill>
          <p:spPr>
            <a:xfrm>
              <a:off x="5582681" y="3550057"/>
              <a:ext cx="3153862" cy="2452200"/>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24" name="TextBox 23">
              <a:extLst>
                <a:ext uri="{FF2B5EF4-FFF2-40B4-BE49-F238E27FC236}">
                  <a16:creationId xmlns:a16="http://schemas.microsoft.com/office/drawing/2014/main" id="{226FBBC7-CD8E-4569-92BC-8A292CFD3712}"/>
                </a:ext>
              </a:extLst>
            </p:cNvPr>
            <p:cNvSpPr txBox="1"/>
            <p:nvPr/>
          </p:nvSpPr>
          <p:spPr>
            <a:xfrm rot="19965780">
              <a:off x="6205761" y="3971349"/>
              <a:ext cx="31925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alpha val="27000"/>
                    </a:prstClr>
                  </a:solidFill>
                  <a:effectLst/>
                  <a:uLnTx/>
                  <a:uFillTx/>
                  <a:latin typeface="Calibri"/>
                  <a:ea typeface="+mn-ea"/>
                  <a:cs typeface="+mn-cs"/>
                </a:rPr>
                <a:t>SAMPLE</a:t>
              </a:r>
            </a:p>
          </p:txBody>
        </p:sp>
        <p:sp>
          <p:nvSpPr>
            <p:cNvPr id="25" name="Rectangle 24">
              <a:extLst>
                <a:ext uri="{FF2B5EF4-FFF2-40B4-BE49-F238E27FC236}">
                  <a16:creationId xmlns:a16="http://schemas.microsoft.com/office/drawing/2014/main" id="{79B339BA-955E-4861-8F34-D5C01BD47F3A}"/>
                </a:ext>
              </a:extLst>
            </p:cNvPr>
            <p:cNvSpPr/>
            <p:nvPr/>
          </p:nvSpPr>
          <p:spPr>
            <a:xfrm>
              <a:off x="5612739" y="5831395"/>
              <a:ext cx="457706" cy="14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65AFEE30-A1FC-4264-94FA-992D11C587F1}"/>
                </a:ext>
              </a:extLst>
            </p:cNvPr>
            <p:cNvSpPr/>
            <p:nvPr/>
          </p:nvSpPr>
          <p:spPr>
            <a:xfrm>
              <a:off x="7741094" y="3561130"/>
              <a:ext cx="986213" cy="237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close up of a sign&#10;&#10;Description automatically generated">
              <a:extLst>
                <a:ext uri="{FF2B5EF4-FFF2-40B4-BE49-F238E27FC236}">
                  <a16:creationId xmlns:a16="http://schemas.microsoft.com/office/drawing/2014/main" id="{BD162E69-3276-4546-970C-DFC8741531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155" y="3618167"/>
              <a:ext cx="780781" cy="148413"/>
            </a:xfrm>
            <a:prstGeom prst="rect">
              <a:avLst/>
            </a:prstGeom>
          </p:spPr>
        </p:pic>
      </p:grpSp>
      <p:pic>
        <p:nvPicPr>
          <p:cNvPr id="28" name="Picture 27">
            <a:extLst>
              <a:ext uri="{FF2B5EF4-FFF2-40B4-BE49-F238E27FC236}">
                <a16:creationId xmlns:a16="http://schemas.microsoft.com/office/drawing/2014/main" id="{1690B2F9-E309-4BF6-955F-239864B17FB8}"/>
              </a:ext>
            </a:extLst>
          </p:cNvPr>
          <p:cNvPicPr>
            <a:picLocks noChangeAspect="1"/>
          </p:cNvPicPr>
          <p:nvPr/>
        </p:nvPicPr>
        <p:blipFill>
          <a:blip r:embed="rId5"/>
          <a:stretch>
            <a:fillRect/>
          </a:stretch>
        </p:blipFill>
        <p:spPr>
          <a:xfrm>
            <a:off x="4949135" y="752972"/>
            <a:ext cx="3561010" cy="2723604"/>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2" name="Slide Number Placeholder 1">
            <a:extLst>
              <a:ext uri="{FF2B5EF4-FFF2-40B4-BE49-F238E27FC236}">
                <a16:creationId xmlns:a16="http://schemas.microsoft.com/office/drawing/2014/main" id="{7B7A111B-532B-4462-B192-962817DBF91B}"/>
              </a:ext>
            </a:extLst>
          </p:cNvPr>
          <p:cNvSpPr>
            <a:spLocks noGrp="1"/>
          </p:cNvSpPr>
          <p:nvPr>
            <p:ph type="sldNum" sz="quarter" idx="12"/>
          </p:nvPr>
        </p:nvSpPr>
        <p:spPr/>
        <p:txBody>
          <a:bodyPr/>
          <a:lstStyle/>
          <a:p>
            <a:fld id="{378B6225-5BBB-4451-81A7-8CEFDAF33C9C}" type="slidenum">
              <a:rPr lang="en-US" smtClean="0"/>
              <a:pPr/>
              <a:t>14</a:t>
            </a:fld>
            <a:endParaRPr lang="en-US" dirty="0"/>
          </a:p>
        </p:txBody>
      </p:sp>
      <p:sp>
        <p:nvSpPr>
          <p:cNvPr id="3" name="Text Placeholder 2">
            <a:extLst>
              <a:ext uri="{FF2B5EF4-FFF2-40B4-BE49-F238E27FC236}">
                <a16:creationId xmlns:a16="http://schemas.microsoft.com/office/drawing/2014/main" id="{54ECADA6-7A83-4484-83E2-4C48387B2B35}"/>
              </a:ext>
            </a:extLst>
          </p:cNvPr>
          <p:cNvSpPr>
            <a:spLocks noGrp="1"/>
          </p:cNvSpPr>
          <p:nvPr>
            <p:ph type="body" sz="quarter" idx="13"/>
          </p:nvPr>
        </p:nvSpPr>
        <p:spPr/>
        <p:txBody>
          <a:bodyPr/>
          <a:lstStyle/>
          <a:p>
            <a:r>
              <a:rPr lang="en-US" dirty="0"/>
              <a:t>Investment Process</a:t>
            </a:r>
          </a:p>
        </p:txBody>
      </p:sp>
      <p:sp>
        <p:nvSpPr>
          <p:cNvPr id="4" name="Text Placeholder 3">
            <a:extLst>
              <a:ext uri="{FF2B5EF4-FFF2-40B4-BE49-F238E27FC236}">
                <a16:creationId xmlns:a16="http://schemas.microsoft.com/office/drawing/2014/main" id="{5366C5F9-2AB1-4B3F-AAC4-28245313DE32}"/>
              </a:ext>
            </a:extLst>
          </p:cNvPr>
          <p:cNvSpPr>
            <a:spLocks noGrp="1"/>
          </p:cNvSpPr>
          <p:nvPr>
            <p:ph type="body" sz="quarter" idx="16"/>
          </p:nvPr>
        </p:nvSpPr>
        <p:spPr/>
        <p:txBody>
          <a:bodyPr/>
          <a:lstStyle/>
          <a:p>
            <a:endParaRPr lang="en-US"/>
          </a:p>
        </p:txBody>
      </p:sp>
      <p:pic>
        <p:nvPicPr>
          <p:cNvPr id="5" name="Picture 4">
            <a:extLst>
              <a:ext uri="{FF2B5EF4-FFF2-40B4-BE49-F238E27FC236}">
                <a16:creationId xmlns:a16="http://schemas.microsoft.com/office/drawing/2014/main" id="{525AA0A1-09CF-47AD-8AB3-135B72C0A345}"/>
              </a:ext>
            </a:extLst>
          </p:cNvPr>
          <p:cNvPicPr>
            <a:picLocks noChangeAspect="1"/>
          </p:cNvPicPr>
          <p:nvPr/>
        </p:nvPicPr>
        <p:blipFill rotWithShape="1">
          <a:blip r:embed="rId6"/>
          <a:srcRect r="74167"/>
          <a:stretch/>
        </p:blipFill>
        <p:spPr>
          <a:xfrm>
            <a:off x="188929" y="957087"/>
            <a:ext cx="4239303" cy="5560616"/>
          </a:xfrm>
          <a:prstGeom prst="rect">
            <a:avLst/>
          </a:prstGeom>
          <a:solidFill>
            <a:schemeClr val="bg1">
              <a:lumMod val="75000"/>
            </a:schemeClr>
          </a:solidFill>
          <a:ln w="3175">
            <a:solidFill>
              <a:schemeClr val="bg1">
                <a:lumMod val="75000"/>
              </a:schemeClr>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8C806E58-CAA8-441C-9ED0-FC38C92C77BA}"/>
              </a:ext>
            </a:extLst>
          </p:cNvPr>
          <p:cNvPicPr>
            <a:picLocks noChangeAspect="1"/>
          </p:cNvPicPr>
          <p:nvPr/>
        </p:nvPicPr>
        <p:blipFill rotWithShape="1">
          <a:blip r:embed="rId7"/>
          <a:srcRect b="6628"/>
          <a:stretch/>
        </p:blipFill>
        <p:spPr>
          <a:xfrm>
            <a:off x="1676400" y="3237344"/>
            <a:ext cx="4787885" cy="3457472"/>
          </a:xfrm>
          <a:prstGeom prst="rect">
            <a:avLst/>
          </a:prstGeom>
          <a:ln>
            <a:solidFill>
              <a:schemeClr val="bg1">
                <a:lumMod val="65000"/>
              </a:schemeClr>
            </a:solidFill>
          </a:ln>
        </p:spPr>
      </p:pic>
      <p:sp>
        <p:nvSpPr>
          <p:cNvPr id="21" name="TextBox 20">
            <a:extLst>
              <a:ext uri="{FF2B5EF4-FFF2-40B4-BE49-F238E27FC236}">
                <a16:creationId xmlns:a16="http://schemas.microsoft.com/office/drawing/2014/main" id="{CB99DB7B-4B91-4D51-8326-28476F4FD9D0}"/>
              </a:ext>
            </a:extLst>
          </p:cNvPr>
          <p:cNvSpPr txBox="1"/>
          <p:nvPr/>
        </p:nvSpPr>
        <p:spPr>
          <a:xfrm rot="19796162">
            <a:off x="2779349" y="5070039"/>
            <a:ext cx="25526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lumMod val="65000"/>
                    <a:alpha val="32000"/>
                  </a:prstClr>
                </a:solidFill>
                <a:effectLst/>
                <a:uLnTx/>
                <a:uFillTx/>
                <a:latin typeface="Calibri"/>
                <a:ea typeface="+mn-ea"/>
                <a:cs typeface="+mn-cs"/>
              </a:rPr>
              <a:t>SAMPLE</a:t>
            </a:r>
          </a:p>
        </p:txBody>
      </p:sp>
      <p:sp>
        <p:nvSpPr>
          <p:cNvPr id="30" name="Rectangle 29">
            <a:extLst>
              <a:ext uri="{FF2B5EF4-FFF2-40B4-BE49-F238E27FC236}">
                <a16:creationId xmlns:a16="http://schemas.microsoft.com/office/drawing/2014/main" id="{C8458614-A364-4F6E-B03B-40A78DE2A1DC}"/>
              </a:ext>
            </a:extLst>
          </p:cNvPr>
          <p:cNvSpPr/>
          <p:nvPr/>
        </p:nvSpPr>
        <p:spPr>
          <a:xfrm>
            <a:off x="7514696" y="777674"/>
            <a:ext cx="986213" cy="237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Picture 30" descr="A close up of a sign&#10;&#10;Description automatically generated">
            <a:extLst>
              <a:ext uri="{FF2B5EF4-FFF2-40B4-BE49-F238E27FC236}">
                <a16:creationId xmlns:a16="http://schemas.microsoft.com/office/drawing/2014/main" id="{1DB60747-21FF-458E-9950-1DE0ADDD22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239" y="821507"/>
            <a:ext cx="780781" cy="148413"/>
          </a:xfrm>
          <a:prstGeom prst="rect">
            <a:avLst/>
          </a:prstGeom>
        </p:spPr>
      </p:pic>
      <p:grpSp>
        <p:nvGrpSpPr>
          <p:cNvPr id="32" name="Group 31">
            <a:extLst>
              <a:ext uri="{FF2B5EF4-FFF2-40B4-BE49-F238E27FC236}">
                <a16:creationId xmlns:a16="http://schemas.microsoft.com/office/drawing/2014/main" id="{DEA6DB89-8C08-4EE5-8A20-C673468C387B}"/>
              </a:ext>
            </a:extLst>
          </p:cNvPr>
          <p:cNvGrpSpPr/>
          <p:nvPr/>
        </p:nvGrpSpPr>
        <p:grpSpPr>
          <a:xfrm>
            <a:off x="5625339" y="1200830"/>
            <a:ext cx="3968934" cy="2717300"/>
            <a:chOff x="1709169" y="3904311"/>
            <a:chExt cx="3968934" cy="2717300"/>
          </a:xfrm>
          <a:effectLst>
            <a:outerShdw blurRad="50800" dist="38100" dir="8100000" algn="tr" rotWithShape="0">
              <a:prstClr val="black">
                <a:alpha val="40000"/>
              </a:prstClr>
            </a:outerShdw>
          </a:effectLst>
        </p:grpSpPr>
        <p:pic>
          <p:nvPicPr>
            <p:cNvPr id="33" name="Picture 32">
              <a:extLst>
                <a:ext uri="{FF2B5EF4-FFF2-40B4-BE49-F238E27FC236}">
                  <a16:creationId xmlns:a16="http://schemas.microsoft.com/office/drawing/2014/main" id="{5514B71C-C664-4308-93F6-824D4F397BA1}"/>
                </a:ext>
              </a:extLst>
            </p:cNvPr>
            <p:cNvPicPr>
              <a:picLocks noChangeAspect="1"/>
            </p:cNvPicPr>
            <p:nvPr/>
          </p:nvPicPr>
          <p:blipFill>
            <a:blip r:embed="rId8"/>
            <a:stretch>
              <a:fillRect/>
            </a:stretch>
          </p:blipFill>
          <p:spPr>
            <a:xfrm>
              <a:off x="1709169" y="3904311"/>
              <a:ext cx="3497117" cy="2717300"/>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34" name="TextBox 33">
              <a:extLst>
                <a:ext uri="{FF2B5EF4-FFF2-40B4-BE49-F238E27FC236}">
                  <a16:creationId xmlns:a16="http://schemas.microsoft.com/office/drawing/2014/main" id="{CD4D1BB7-9826-40FD-9FBF-1556DBAD7919}"/>
                </a:ext>
              </a:extLst>
            </p:cNvPr>
            <p:cNvSpPr txBox="1"/>
            <p:nvPr/>
          </p:nvSpPr>
          <p:spPr>
            <a:xfrm rot="19965780">
              <a:off x="2485508" y="4599058"/>
              <a:ext cx="31925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75000"/>
                      <a:alpha val="27000"/>
                    </a:prstClr>
                  </a:solidFill>
                  <a:effectLst/>
                  <a:uLnTx/>
                  <a:uFillTx/>
                  <a:latin typeface="Calibri"/>
                  <a:ea typeface="+mn-ea"/>
                  <a:cs typeface="+mn-cs"/>
                </a:rPr>
                <a:t>SAMPLE</a:t>
              </a:r>
            </a:p>
          </p:txBody>
        </p:sp>
        <p:sp>
          <p:nvSpPr>
            <p:cNvPr id="35" name="Rectangle 34">
              <a:extLst>
                <a:ext uri="{FF2B5EF4-FFF2-40B4-BE49-F238E27FC236}">
                  <a16:creationId xmlns:a16="http://schemas.microsoft.com/office/drawing/2014/main" id="{D0A3FE1B-B0DD-4914-8447-E8519CF4FE16}"/>
                </a:ext>
              </a:extLst>
            </p:cNvPr>
            <p:cNvSpPr/>
            <p:nvPr/>
          </p:nvSpPr>
          <p:spPr>
            <a:xfrm>
              <a:off x="1776104" y="6444892"/>
              <a:ext cx="457706" cy="14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3BFAF81F-7965-4FD3-AAE2-10FC77712716}"/>
                </a:ext>
              </a:extLst>
            </p:cNvPr>
            <p:cNvSpPr/>
            <p:nvPr/>
          </p:nvSpPr>
          <p:spPr>
            <a:xfrm>
              <a:off x="4210837" y="3913545"/>
              <a:ext cx="986213" cy="2379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Picture 36" descr="A close up of a sign&#10;&#10;Description automatically generated">
              <a:extLst>
                <a:ext uri="{FF2B5EF4-FFF2-40B4-BE49-F238E27FC236}">
                  <a16:creationId xmlns:a16="http://schemas.microsoft.com/office/drawing/2014/main" id="{7EF9BDE2-8F50-4D2A-81C6-D5922294A4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687" y="3958331"/>
              <a:ext cx="780781" cy="148413"/>
            </a:xfrm>
            <a:prstGeom prst="rect">
              <a:avLst/>
            </a:prstGeom>
          </p:spPr>
        </p:pic>
      </p:grpSp>
      <p:sp>
        <p:nvSpPr>
          <p:cNvPr id="38" name="TextBox 37">
            <a:extLst>
              <a:ext uri="{FF2B5EF4-FFF2-40B4-BE49-F238E27FC236}">
                <a16:creationId xmlns:a16="http://schemas.microsoft.com/office/drawing/2014/main" id="{F602AB1E-C3D9-4FF1-A012-0615917F2618}"/>
              </a:ext>
            </a:extLst>
          </p:cNvPr>
          <p:cNvSpPr txBox="1"/>
          <p:nvPr/>
        </p:nvSpPr>
        <p:spPr>
          <a:xfrm>
            <a:off x="6622425" y="4419600"/>
            <a:ext cx="2789431" cy="18961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Asset Class Selection</a:t>
            </a:r>
          </a:p>
          <a:p>
            <a:pPr marL="176213" indent="-176213">
              <a:buClr>
                <a:schemeClr val="tx2"/>
              </a:buClr>
              <a:buFont typeface="Wingdings" panose="05000000000000000000" pitchFamily="2" charset="2"/>
              <a:buChar char="§"/>
            </a:pPr>
            <a:endParaRPr lang="en-US" sz="400" b="1" dirty="0">
              <a:solidFill>
                <a:schemeClr val="accent1"/>
              </a:solidFill>
              <a:latin typeface="Arial" pitchFamily="34" charset="0"/>
              <a:cs typeface="Arial" pitchFamily="34" charset="0"/>
            </a:endParaRPr>
          </a:p>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Glide Path</a:t>
            </a:r>
          </a:p>
          <a:p>
            <a:pPr marL="176213" indent="-176213">
              <a:buClr>
                <a:schemeClr val="tx2"/>
              </a:buClr>
              <a:buFont typeface="Wingdings" panose="05000000000000000000" pitchFamily="2" charset="2"/>
              <a:buChar char="§"/>
            </a:pPr>
            <a:endParaRPr lang="en-US" sz="400" b="1" dirty="0">
              <a:solidFill>
                <a:schemeClr val="accent1"/>
              </a:solidFill>
              <a:latin typeface="Arial" pitchFamily="34" charset="0"/>
              <a:cs typeface="Arial" pitchFamily="34" charset="0"/>
            </a:endParaRPr>
          </a:p>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Implementation</a:t>
            </a:r>
          </a:p>
          <a:p>
            <a:pPr marL="176213" indent="-176213">
              <a:buClr>
                <a:schemeClr val="tx2"/>
              </a:buClr>
              <a:buFont typeface="Wingdings" panose="05000000000000000000" pitchFamily="2" charset="2"/>
              <a:buChar char="§"/>
            </a:pPr>
            <a:endParaRPr lang="en-US" sz="400" b="1" dirty="0">
              <a:solidFill>
                <a:schemeClr val="accent1"/>
              </a:solidFill>
              <a:latin typeface="Arial" pitchFamily="34" charset="0"/>
              <a:cs typeface="Arial" pitchFamily="34" charset="0"/>
            </a:endParaRPr>
          </a:p>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Return &amp; Risk</a:t>
            </a:r>
          </a:p>
          <a:p>
            <a:pPr marL="176213" indent="-176213">
              <a:buClr>
                <a:schemeClr val="tx2"/>
              </a:buClr>
              <a:buFont typeface="Wingdings" panose="05000000000000000000" pitchFamily="2" charset="2"/>
              <a:buChar char="§"/>
            </a:pPr>
            <a:endParaRPr lang="en-US" sz="400" b="1" dirty="0">
              <a:solidFill>
                <a:schemeClr val="accent1"/>
              </a:solidFill>
              <a:latin typeface="Arial" pitchFamily="34" charset="0"/>
              <a:cs typeface="Arial" pitchFamily="34" charset="0"/>
            </a:endParaRPr>
          </a:p>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Holdings Analysis</a:t>
            </a:r>
          </a:p>
          <a:p>
            <a:pPr marL="176213" indent="-176213">
              <a:buClr>
                <a:schemeClr val="tx2"/>
              </a:buClr>
              <a:buFont typeface="Wingdings" panose="05000000000000000000" pitchFamily="2" charset="2"/>
              <a:buChar char="§"/>
            </a:pPr>
            <a:endParaRPr lang="en-US" sz="400" b="1" dirty="0">
              <a:solidFill>
                <a:schemeClr val="accent1"/>
              </a:solidFill>
              <a:latin typeface="Arial" pitchFamily="34" charset="0"/>
              <a:cs typeface="Arial" pitchFamily="34" charset="0"/>
            </a:endParaRPr>
          </a:p>
          <a:p>
            <a:pPr marL="176213" indent="-176213">
              <a:buClr>
                <a:schemeClr val="tx2"/>
              </a:buClr>
              <a:buFont typeface="Wingdings" panose="05000000000000000000" pitchFamily="2" charset="2"/>
              <a:buChar char="§"/>
            </a:pPr>
            <a:r>
              <a:rPr lang="en-US" sz="1800" b="1" dirty="0">
                <a:solidFill>
                  <a:schemeClr val="accent1"/>
                </a:solidFill>
                <a:latin typeface="Arial" pitchFamily="34" charset="0"/>
                <a:cs typeface="Arial" pitchFamily="34" charset="0"/>
              </a:rPr>
              <a:t>Operations</a:t>
            </a:r>
          </a:p>
        </p:txBody>
      </p:sp>
    </p:spTree>
    <p:extLst>
      <p:ext uri="{BB962C8B-B14F-4D97-AF65-F5344CB8AC3E}">
        <p14:creationId xmlns:p14="http://schemas.microsoft.com/office/powerpoint/2010/main" val="1849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805FE-0312-4681-BAFE-B84D2ACC87DD}"/>
              </a:ext>
            </a:extLst>
          </p:cNvPr>
          <p:cNvSpPr>
            <a:spLocks noGrp="1"/>
          </p:cNvSpPr>
          <p:nvPr>
            <p:ph type="sldNum" sz="quarter" idx="12"/>
          </p:nvPr>
        </p:nvSpPr>
        <p:spPr/>
        <p:txBody>
          <a:bodyPr/>
          <a:lstStyle/>
          <a:p>
            <a:fld id="{378B6225-5BBB-4451-81A7-8CEFDAF33C9C}" type="slidenum">
              <a:rPr lang="en-US" smtClean="0"/>
              <a:pPr/>
              <a:t>15</a:t>
            </a:fld>
            <a:endParaRPr lang="en-US" dirty="0"/>
          </a:p>
        </p:txBody>
      </p:sp>
      <p:sp>
        <p:nvSpPr>
          <p:cNvPr id="3" name="Text Placeholder 2">
            <a:extLst>
              <a:ext uri="{FF2B5EF4-FFF2-40B4-BE49-F238E27FC236}">
                <a16:creationId xmlns:a16="http://schemas.microsoft.com/office/drawing/2014/main" id="{B19837FE-748F-463C-BAB0-067A2F764BCA}"/>
              </a:ext>
            </a:extLst>
          </p:cNvPr>
          <p:cNvSpPr>
            <a:spLocks noGrp="1"/>
          </p:cNvSpPr>
          <p:nvPr>
            <p:ph type="body" sz="quarter" idx="13"/>
          </p:nvPr>
        </p:nvSpPr>
        <p:spPr/>
        <p:txBody>
          <a:bodyPr/>
          <a:lstStyle/>
          <a:p>
            <a:r>
              <a:rPr lang="en-US" dirty="0"/>
              <a:t>Expense Reasonableness </a:t>
            </a:r>
          </a:p>
        </p:txBody>
      </p:sp>
      <p:grpSp>
        <p:nvGrpSpPr>
          <p:cNvPr id="7" name="Group 6">
            <a:extLst>
              <a:ext uri="{FF2B5EF4-FFF2-40B4-BE49-F238E27FC236}">
                <a16:creationId xmlns:a16="http://schemas.microsoft.com/office/drawing/2014/main" id="{42086B44-CBC5-4715-9DBA-20616D9386AD}"/>
              </a:ext>
            </a:extLst>
          </p:cNvPr>
          <p:cNvGrpSpPr/>
          <p:nvPr/>
        </p:nvGrpSpPr>
        <p:grpSpPr>
          <a:xfrm>
            <a:off x="164633" y="1052145"/>
            <a:ext cx="5025102" cy="3937986"/>
            <a:chOff x="304800" y="990600"/>
            <a:chExt cx="5546468" cy="4194779"/>
          </a:xfrm>
        </p:grpSpPr>
        <p:pic>
          <p:nvPicPr>
            <p:cNvPr id="8" name="Picture 7">
              <a:extLst>
                <a:ext uri="{FF2B5EF4-FFF2-40B4-BE49-F238E27FC236}">
                  <a16:creationId xmlns:a16="http://schemas.microsoft.com/office/drawing/2014/main" id="{28D99B4D-A042-4B4D-9CC2-C9DE49C598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990600"/>
              <a:ext cx="5546468" cy="419477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6EAFF10-8CE1-4A8D-B1D2-9081BEF0A43A}"/>
                </a:ext>
              </a:extLst>
            </p:cNvPr>
            <p:cNvSpPr/>
            <p:nvPr/>
          </p:nvSpPr>
          <p:spPr>
            <a:xfrm>
              <a:off x="1413496" y="1703236"/>
              <a:ext cx="838200" cy="363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2" descr="Image result for vanguard">
            <a:extLst>
              <a:ext uri="{FF2B5EF4-FFF2-40B4-BE49-F238E27FC236}">
                <a16:creationId xmlns:a16="http://schemas.microsoft.com/office/drawing/2014/main" id="{2F82A074-F663-4314-80B3-106753251D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8119" y="1000741"/>
            <a:ext cx="2808745" cy="8299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corporate.voya.com/sites/corporate.voya.com/files/voy_r_rgb_grd_pos.png">
            <a:extLst>
              <a:ext uri="{FF2B5EF4-FFF2-40B4-BE49-F238E27FC236}">
                <a16:creationId xmlns:a16="http://schemas.microsoft.com/office/drawing/2014/main" id="{1BB06903-4666-46DF-B7A1-CCE9D3B9A7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71509" y="5460951"/>
            <a:ext cx="1953012" cy="853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john hancock 401k">
            <a:extLst>
              <a:ext uri="{FF2B5EF4-FFF2-40B4-BE49-F238E27FC236}">
                <a16:creationId xmlns:a16="http://schemas.microsoft.com/office/drawing/2014/main" id="{30E114B2-FAFA-443F-9CC1-B848F1325D28}"/>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86171" y="5986515"/>
            <a:ext cx="2377440" cy="10143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ass mutual logo">
            <a:extLst>
              <a:ext uri="{FF2B5EF4-FFF2-40B4-BE49-F238E27FC236}">
                <a16:creationId xmlns:a16="http://schemas.microsoft.com/office/drawing/2014/main" id="{0542521D-CD1A-4984-A0F9-20D69E896D1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3291" b="34810"/>
          <a:stretch/>
        </p:blipFill>
        <p:spPr bwMode="auto">
          <a:xfrm>
            <a:off x="6553200" y="2327143"/>
            <a:ext cx="2808745" cy="4681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rincipal logo">
            <a:extLst>
              <a:ext uri="{FF2B5EF4-FFF2-40B4-BE49-F238E27FC236}">
                <a16:creationId xmlns:a16="http://schemas.microsoft.com/office/drawing/2014/main" id="{1EA7B92B-AEFD-48A5-8F38-EAC056A5EB2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3314362"/>
            <a:ext cx="2439567" cy="783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idelity investments logo">
            <a:extLst>
              <a:ext uri="{FF2B5EF4-FFF2-40B4-BE49-F238E27FC236}">
                <a16:creationId xmlns:a16="http://schemas.microsoft.com/office/drawing/2014/main" id="{FF9BE51D-613E-4C3C-821A-869A165651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4314" y="4499922"/>
            <a:ext cx="2555637" cy="666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dp logo">
            <a:extLst>
              <a:ext uri="{FF2B5EF4-FFF2-40B4-BE49-F238E27FC236}">
                <a16:creationId xmlns:a16="http://schemas.microsoft.com/office/drawing/2014/main" id="{38974DDC-F235-4D7D-8CB6-27BA909D63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29713" y="5251431"/>
            <a:ext cx="1536741" cy="7350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a:extLst>
              <a:ext uri="{FF2B5EF4-FFF2-40B4-BE49-F238E27FC236}">
                <a16:creationId xmlns:a16="http://schemas.microsoft.com/office/drawing/2014/main" id="{2CFDF773-9252-46F1-90A7-F0E40A2065E1}"/>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t="20203" b="21689"/>
          <a:stretch/>
        </p:blipFill>
        <p:spPr bwMode="auto">
          <a:xfrm>
            <a:off x="2057400" y="6105768"/>
            <a:ext cx="1509623" cy="8771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lincoln financial group logo">
            <a:extLst>
              <a:ext uri="{FF2B5EF4-FFF2-40B4-BE49-F238E27FC236}">
                <a16:creationId xmlns:a16="http://schemas.microsoft.com/office/drawing/2014/main" id="{5BD7F926-145C-4271-804B-A87308413D6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900" y="5370512"/>
            <a:ext cx="2119984" cy="689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88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BD569A-AF61-415F-9DBF-FCB74F3AAADB}"/>
              </a:ext>
            </a:extLst>
          </p:cNvPr>
          <p:cNvSpPr>
            <a:spLocks noGrp="1"/>
          </p:cNvSpPr>
          <p:nvPr>
            <p:ph type="sldNum" sz="quarter" idx="12"/>
          </p:nvPr>
        </p:nvSpPr>
        <p:spPr/>
        <p:txBody>
          <a:bodyPr/>
          <a:lstStyle/>
          <a:p>
            <a:fld id="{378B6225-5BBB-4451-81A7-8CEFDAF33C9C}" type="slidenum">
              <a:rPr lang="en-US" smtClean="0"/>
              <a:pPr/>
              <a:t>16</a:t>
            </a:fld>
            <a:endParaRPr lang="en-US" dirty="0"/>
          </a:p>
        </p:txBody>
      </p:sp>
      <p:sp>
        <p:nvSpPr>
          <p:cNvPr id="3" name="Text Placeholder 2">
            <a:extLst>
              <a:ext uri="{FF2B5EF4-FFF2-40B4-BE49-F238E27FC236}">
                <a16:creationId xmlns:a16="http://schemas.microsoft.com/office/drawing/2014/main" id="{BD83C9D2-8F31-4D97-A55F-A327AD16A381}"/>
              </a:ext>
            </a:extLst>
          </p:cNvPr>
          <p:cNvSpPr>
            <a:spLocks noGrp="1"/>
          </p:cNvSpPr>
          <p:nvPr>
            <p:ph type="body" sz="quarter" idx="13"/>
          </p:nvPr>
        </p:nvSpPr>
        <p:spPr/>
        <p:txBody>
          <a:bodyPr/>
          <a:lstStyle/>
          <a:p>
            <a:r>
              <a:rPr lang="en-US" dirty="0"/>
              <a:t>Documentation of Processes</a:t>
            </a:r>
          </a:p>
        </p:txBody>
      </p:sp>
      <p:sp>
        <p:nvSpPr>
          <p:cNvPr id="4" name="Text Placeholder 3">
            <a:extLst>
              <a:ext uri="{FF2B5EF4-FFF2-40B4-BE49-F238E27FC236}">
                <a16:creationId xmlns:a16="http://schemas.microsoft.com/office/drawing/2014/main" id="{FA81CA1F-586D-45C5-9EE1-E62FCB126425}"/>
              </a:ext>
            </a:extLst>
          </p:cNvPr>
          <p:cNvSpPr>
            <a:spLocks noGrp="1"/>
          </p:cNvSpPr>
          <p:nvPr>
            <p:ph type="body" sz="quarter" idx="16"/>
          </p:nvPr>
        </p:nvSpPr>
        <p:spPr/>
        <p:txBody>
          <a:bodyPr/>
          <a:lstStyle/>
          <a:p>
            <a:endParaRPr lang="en-US"/>
          </a:p>
        </p:txBody>
      </p:sp>
      <p:pic>
        <p:nvPicPr>
          <p:cNvPr id="5" name="Picture 4">
            <a:extLst>
              <a:ext uri="{FF2B5EF4-FFF2-40B4-BE49-F238E27FC236}">
                <a16:creationId xmlns:a16="http://schemas.microsoft.com/office/drawing/2014/main" id="{D7FF52F7-8540-477A-AD68-7C4C57A3DBBD}"/>
              </a:ext>
            </a:extLst>
          </p:cNvPr>
          <p:cNvPicPr>
            <a:picLocks noChangeAspect="1"/>
          </p:cNvPicPr>
          <p:nvPr/>
        </p:nvPicPr>
        <p:blipFill>
          <a:blip r:embed="rId3"/>
          <a:stretch>
            <a:fillRect/>
          </a:stretch>
        </p:blipFill>
        <p:spPr>
          <a:xfrm>
            <a:off x="4138404" y="2059722"/>
            <a:ext cx="5356784" cy="3274278"/>
          </a:xfrm>
          <a:prstGeom prst="rect">
            <a:avLst/>
          </a:prstGeom>
        </p:spPr>
      </p:pic>
      <p:pic>
        <p:nvPicPr>
          <p:cNvPr id="6" name="Picture 5">
            <a:extLst>
              <a:ext uri="{FF2B5EF4-FFF2-40B4-BE49-F238E27FC236}">
                <a16:creationId xmlns:a16="http://schemas.microsoft.com/office/drawing/2014/main" id="{CB203D1A-9067-406E-99F1-14ED69059497}"/>
              </a:ext>
            </a:extLst>
          </p:cNvPr>
          <p:cNvPicPr>
            <a:picLocks noChangeAspect="1"/>
          </p:cNvPicPr>
          <p:nvPr/>
        </p:nvPicPr>
        <p:blipFill rotWithShape="1">
          <a:blip r:embed="rId4"/>
          <a:srcRect l="53125" b="9555"/>
          <a:stretch/>
        </p:blipFill>
        <p:spPr>
          <a:xfrm>
            <a:off x="635444" y="2233337"/>
            <a:ext cx="3047552" cy="3567678"/>
          </a:xfrm>
          <a:prstGeom prst="rect">
            <a:avLst/>
          </a:prstGeom>
          <a:ln w="6350">
            <a:solidFill>
              <a:schemeClr val="bg1">
                <a:lumMod val="6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145F4A5-C63A-4E5E-8BEF-A77B73836E40}"/>
              </a:ext>
            </a:extLst>
          </p:cNvPr>
          <p:cNvPicPr>
            <a:picLocks noChangeAspect="1"/>
          </p:cNvPicPr>
          <p:nvPr/>
        </p:nvPicPr>
        <p:blipFill rotWithShape="1">
          <a:blip r:embed="rId4"/>
          <a:srcRect r="51804"/>
          <a:stretch/>
        </p:blipFill>
        <p:spPr>
          <a:xfrm>
            <a:off x="203979" y="1532431"/>
            <a:ext cx="3161927" cy="3980484"/>
          </a:xfrm>
          <a:prstGeom prst="rect">
            <a:avLst/>
          </a:prstGeom>
          <a:ln w="6350">
            <a:solidFill>
              <a:schemeClr val="bg1">
                <a:lumMod val="65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8962FFA-15F8-4D9E-9401-41EC763DD29A}"/>
              </a:ext>
            </a:extLst>
          </p:cNvPr>
          <p:cNvSpPr txBox="1"/>
          <p:nvPr/>
        </p:nvSpPr>
        <p:spPr>
          <a:xfrm>
            <a:off x="203979" y="971939"/>
            <a:ext cx="3124200" cy="38100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800" b="1" dirty="0">
                <a:solidFill>
                  <a:schemeClr val="accent1"/>
                </a:solidFill>
                <a:latin typeface="Arial" pitchFamily="34" charset="0"/>
                <a:cs typeface="Arial" pitchFamily="34" charset="0"/>
              </a:rPr>
              <a:t>Meeting Minutes</a:t>
            </a:r>
          </a:p>
        </p:txBody>
      </p:sp>
      <p:sp>
        <p:nvSpPr>
          <p:cNvPr id="9" name="TextBox 8">
            <a:extLst>
              <a:ext uri="{FF2B5EF4-FFF2-40B4-BE49-F238E27FC236}">
                <a16:creationId xmlns:a16="http://schemas.microsoft.com/office/drawing/2014/main" id="{7D292574-DAE6-4FA6-861B-3974A07C9259}"/>
              </a:ext>
            </a:extLst>
          </p:cNvPr>
          <p:cNvSpPr txBox="1"/>
          <p:nvPr/>
        </p:nvSpPr>
        <p:spPr>
          <a:xfrm>
            <a:off x="4008580" y="1497298"/>
            <a:ext cx="3124200" cy="38100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1800" b="1" dirty="0">
                <a:solidFill>
                  <a:schemeClr val="accent1"/>
                </a:solidFill>
                <a:latin typeface="Arial" pitchFamily="34" charset="0"/>
                <a:cs typeface="Arial" pitchFamily="34" charset="0"/>
              </a:rPr>
              <a:t>Fiduciary Vault</a:t>
            </a:r>
          </a:p>
        </p:txBody>
      </p:sp>
      <p:cxnSp>
        <p:nvCxnSpPr>
          <p:cNvPr id="10" name="Straight Connector 9">
            <a:extLst>
              <a:ext uri="{FF2B5EF4-FFF2-40B4-BE49-F238E27FC236}">
                <a16:creationId xmlns:a16="http://schemas.microsoft.com/office/drawing/2014/main" id="{6DF859F1-6512-46D5-889C-4BAF8479DB03}"/>
              </a:ext>
            </a:extLst>
          </p:cNvPr>
          <p:cNvCxnSpPr/>
          <p:nvPr/>
        </p:nvCxnSpPr>
        <p:spPr>
          <a:xfrm>
            <a:off x="2115390" y="1256144"/>
            <a:ext cx="176388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C53D4E-CCBA-453A-8D01-83E88DFE4A8C}"/>
              </a:ext>
            </a:extLst>
          </p:cNvPr>
          <p:cNvCxnSpPr/>
          <p:nvPr/>
        </p:nvCxnSpPr>
        <p:spPr>
          <a:xfrm>
            <a:off x="5786510" y="1782620"/>
            <a:ext cx="374904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71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786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1E47C-E779-4F5A-BB95-E8CF0CCC6326}"/>
              </a:ext>
            </a:extLst>
          </p:cNvPr>
          <p:cNvSpPr>
            <a:spLocks noGrp="1"/>
          </p:cNvSpPr>
          <p:nvPr>
            <p:ph type="sldNum" sz="quarter" idx="12"/>
          </p:nvPr>
        </p:nvSpPr>
        <p:spPr/>
        <p:txBody>
          <a:bodyPr/>
          <a:lstStyle/>
          <a:p>
            <a:fld id="{378B6225-5BBB-4451-81A7-8CEFDAF33C9C}" type="slidenum">
              <a:rPr lang="en-US" smtClean="0"/>
              <a:pPr/>
              <a:t>2</a:t>
            </a:fld>
            <a:endParaRPr lang="en-US" dirty="0"/>
          </a:p>
        </p:txBody>
      </p:sp>
      <p:sp>
        <p:nvSpPr>
          <p:cNvPr id="3" name="Text Placeholder 2">
            <a:extLst>
              <a:ext uri="{FF2B5EF4-FFF2-40B4-BE49-F238E27FC236}">
                <a16:creationId xmlns:a16="http://schemas.microsoft.com/office/drawing/2014/main" id="{4ED6C37D-FDB8-4C14-A987-D94A47581CC4}"/>
              </a:ext>
            </a:extLst>
          </p:cNvPr>
          <p:cNvSpPr>
            <a:spLocks noGrp="1"/>
          </p:cNvSpPr>
          <p:nvPr>
            <p:ph type="body" sz="quarter" idx="13"/>
          </p:nvPr>
        </p:nvSpPr>
        <p:spPr/>
        <p:txBody>
          <a:bodyPr/>
          <a:lstStyle/>
          <a:p>
            <a:r>
              <a:rPr lang="en-US" dirty="0"/>
              <a:t>Preface &amp; Disclosure</a:t>
            </a:r>
          </a:p>
        </p:txBody>
      </p:sp>
      <p:sp>
        <p:nvSpPr>
          <p:cNvPr id="4" name="Text Placeholder 3">
            <a:extLst>
              <a:ext uri="{FF2B5EF4-FFF2-40B4-BE49-F238E27FC236}">
                <a16:creationId xmlns:a16="http://schemas.microsoft.com/office/drawing/2014/main" id="{3897059B-E4EA-47EF-9640-AF58E2CD641D}"/>
              </a:ext>
            </a:extLst>
          </p:cNvPr>
          <p:cNvSpPr>
            <a:spLocks noGrp="1"/>
          </p:cNvSpPr>
          <p:nvPr>
            <p:ph type="body" sz="quarter" idx="16"/>
          </p:nvPr>
        </p:nvSpPr>
        <p:spPr/>
        <p:txBody>
          <a:bodyPr/>
          <a:lstStyle/>
          <a:p>
            <a:r>
              <a:rPr lang="en-US" dirty="0"/>
              <a:t>2802967.1</a:t>
            </a:r>
          </a:p>
        </p:txBody>
      </p:sp>
      <p:sp>
        <p:nvSpPr>
          <p:cNvPr id="5" name="Rectangle 4">
            <a:extLst>
              <a:ext uri="{FF2B5EF4-FFF2-40B4-BE49-F238E27FC236}">
                <a16:creationId xmlns:a16="http://schemas.microsoft.com/office/drawing/2014/main" id="{DAB72511-A4BE-4637-A1B9-BD3CF7AA1965}"/>
              </a:ext>
            </a:extLst>
          </p:cNvPr>
          <p:cNvSpPr/>
          <p:nvPr/>
        </p:nvSpPr>
        <p:spPr>
          <a:xfrm>
            <a:off x="600075" y="1303109"/>
            <a:ext cx="8401050" cy="5078313"/>
          </a:xfrm>
          <a:prstGeom prst="rect">
            <a:avLst/>
          </a:prstGeom>
        </p:spPr>
        <p:txBody>
          <a:bodyPr wrap="square">
            <a:spAutoFit/>
          </a:bodyPr>
          <a:lstStyle/>
          <a:p>
            <a:pPr algn="just"/>
            <a:endParaRPr lang="en-US" sz="1200" dirty="0">
              <a:latin typeface="Arial" pitchFamily="34" charset="0"/>
              <a:cs typeface="Arial" pitchFamily="34" charset="0"/>
            </a:endParaRPr>
          </a:p>
          <a:p>
            <a:pPr algn="just"/>
            <a:r>
              <a:rPr lang="en-US" sz="1200" dirty="0">
                <a:latin typeface="Arial" pitchFamily="34" charset="0"/>
                <a:cs typeface="Arial" pitchFamily="34" charset="0"/>
              </a:rPr>
              <a:t>This information has been taken from sources, which we believe to be reliable, but there is no guarantee as to its accuracy. It is not a replacement for any account statement or transaction confirmation issued by the provider. This material is not intended to present an opinion on legal or tax matters. Please consult with your attorney or tax advisor, as applicable.</a:t>
            </a:r>
          </a:p>
          <a:p>
            <a:pPr algn="just"/>
            <a:endParaRPr lang="en-US" sz="1200" dirty="0">
              <a:latin typeface="Arial" pitchFamily="34" charset="0"/>
              <a:cs typeface="Arial" pitchFamily="34" charset="0"/>
            </a:endParaRPr>
          </a:p>
          <a:p>
            <a:pPr algn="just"/>
            <a:r>
              <a:rPr lang="en-US" sz="1200" dirty="0">
                <a:latin typeface="Arial" pitchFamily="34" charset="0"/>
                <a:cs typeface="Arial" pitchFamily="34" charset="0"/>
              </a:rPr>
              <a:t>The tax and legal references attached herein are designed to provide accurate and authoritative information with regard to the subject matter covered and are provided with the understanding that Barry, Evans, Josephs &amp; Snipes is not engaged in rendering tax or legal services.  If tax or legal advice is required, you should consult your accountant or attorney.  Barry, Evans, Josephs &amp; Snipes does not replace those advisors.</a:t>
            </a:r>
          </a:p>
          <a:p>
            <a:pPr algn="just"/>
            <a:endParaRPr lang="en-US" sz="1200" dirty="0">
              <a:latin typeface="Arial" pitchFamily="34" charset="0"/>
              <a:cs typeface="Arial" pitchFamily="34" charset="0"/>
            </a:endParaRPr>
          </a:p>
          <a:p>
            <a:pPr algn="just"/>
            <a:r>
              <a:rPr lang="en-US" sz="1200" dirty="0">
                <a:latin typeface="Arial" pitchFamily="34" charset="0"/>
                <a:cs typeface="Arial" pitchFamily="34" charset="0"/>
              </a:rPr>
              <a:t>Investments in securities involve risks, including the possible loss of principal.  When redeemed, shares may be worth more or less than their original value.</a:t>
            </a:r>
          </a:p>
          <a:p>
            <a:pPr algn="just"/>
            <a:endParaRPr lang="en-US" sz="1200" dirty="0">
              <a:latin typeface="Arial" pitchFamily="34" charset="0"/>
              <a:cs typeface="Arial" pitchFamily="34" charset="0"/>
            </a:endParaRPr>
          </a:p>
          <a:p>
            <a:pPr algn="just"/>
            <a:r>
              <a:rPr lang="en-US" sz="1200" b="1" dirty="0">
                <a:latin typeface="Arial" pitchFamily="34" charset="0"/>
                <a:cs typeface="Arial" pitchFamily="34" charset="0"/>
              </a:rPr>
              <a:t>Investors should consider the investment objectives, risks, charges and expenses of any product carefully before investing.  This and other important information about the investment company is contained in each product's prospectus, which can be obtained by calling (704) 333-0508.  Please read it carefully before investing.</a:t>
            </a:r>
          </a:p>
          <a:p>
            <a:pPr algn="just"/>
            <a:endParaRPr lang="en-US" sz="1200" b="1" dirty="0">
              <a:latin typeface="Arial" pitchFamily="34" charset="0"/>
              <a:cs typeface="Arial" pitchFamily="34" charset="0"/>
            </a:endParaRPr>
          </a:p>
          <a:p>
            <a:pPr algn="just"/>
            <a:r>
              <a:rPr lang="en-US" sz="1200" dirty="0">
                <a:latin typeface="Arial" pitchFamily="34" charset="0"/>
                <a:cs typeface="Arial" pitchFamily="34" charset="0"/>
              </a:rPr>
              <a:t>Dollar cost averaging involves a continuous investment in securities regardless of fluctuating prices levels. It does not ensure profit or protect against loss. The investor should consider his/her ability to continue purchases through periods of low-price levels. </a:t>
            </a:r>
          </a:p>
          <a:p>
            <a:pPr algn="just"/>
            <a:endParaRPr lang="en-US" sz="1200" dirty="0">
              <a:latin typeface="Arial" pitchFamily="34" charset="0"/>
              <a:cs typeface="Arial" pitchFamily="34" charset="0"/>
            </a:endParaRPr>
          </a:p>
          <a:p>
            <a:pPr lvl="0" algn="just">
              <a:defRPr/>
            </a:pPr>
            <a:r>
              <a:rPr lang="en-US" sz="1200" dirty="0">
                <a:latin typeface="Arial" pitchFamily="34" charset="0"/>
                <a:cs typeface="Arial" pitchFamily="34" charset="0"/>
              </a:rPr>
              <a:t>Diversification does not ensure a profit or protect against loss in a declining market.</a:t>
            </a:r>
          </a:p>
          <a:p>
            <a:pPr algn="just"/>
            <a:endParaRPr lang="en-US" sz="1200" dirty="0">
              <a:latin typeface="Arial" pitchFamily="34" charset="0"/>
              <a:cs typeface="Arial" pitchFamily="34" charset="0"/>
            </a:endParaRPr>
          </a:p>
          <a:p>
            <a:pPr algn="just"/>
            <a:r>
              <a:rPr lang="en-US" sz="1200" b="1" dirty="0">
                <a:latin typeface="Arial" pitchFamily="34" charset="0"/>
                <a:cs typeface="Arial" pitchFamily="34" charset="0"/>
              </a:rPr>
              <a:t>Securities offered through M Holdings Securities, Inc.  A registered Broker/Dealer, Member FINRA/SIPC. Barry, Evans, Josephs &amp; Snipes is independently owned and operated.</a:t>
            </a:r>
          </a:p>
        </p:txBody>
      </p:sp>
    </p:spTree>
    <p:extLst>
      <p:ext uri="{BB962C8B-B14F-4D97-AF65-F5344CB8AC3E}">
        <p14:creationId xmlns:p14="http://schemas.microsoft.com/office/powerpoint/2010/main" val="107761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CE85E-A9F9-40EF-8B3F-075DD98D2112}"/>
              </a:ext>
            </a:extLst>
          </p:cNvPr>
          <p:cNvSpPr>
            <a:spLocks noGrp="1"/>
          </p:cNvSpPr>
          <p:nvPr>
            <p:ph type="sldNum" sz="quarter" idx="12"/>
          </p:nvPr>
        </p:nvSpPr>
        <p:spPr/>
        <p:txBody>
          <a:bodyPr/>
          <a:lstStyle/>
          <a:p>
            <a:fld id="{378B6225-5BBB-4451-81A7-8CEFDAF33C9C}" type="slidenum">
              <a:rPr lang="en-US" smtClean="0"/>
              <a:pPr/>
              <a:t>3</a:t>
            </a:fld>
            <a:endParaRPr lang="en-US" dirty="0"/>
          </a:p>
        </p:txBody>
      </p:sp>
      <p:sp>
        <p:nvSpPr>
          <p:cNvPr id="3" name="Text Placeholder 2">
            <a:extLst>
              <a:ext uri="{FF2B5EF4-FFF2-40B4-BE49-F238E27FC236}">
                <a16:creationId xmlns:a16="http://schemas.microsoft.com/office/drawing/2014/main" id="{B7F9E8A5-F854-47FF-9916-61C621D44832}"/>
              </a:ext>
            </a:extLst>
          </p:cNvPr>
          <p:cNvSpPr>
            <a:spLocks noGrp="1"/>
          </p:cNvSpPr>
          <p:nvPr>
            <p:ph type="body" sz="quarter" idx="13"/>
          </p:nvPr>
        </p:nvSpPr>
        <p:spPr/>
        <p:txBody>
          <a:bodyPr/>
          <a:lstStyle/>
          <a:p>
            <a:r>
              <a:rPr lang="en-US" dirty="0"/>
              <a:t>Company Leaders are Busy</a:t>
            </a:r>
          </a:p>
        </p:txBody>
      </p:sp>
      <p:sp>
        <p:nvSpPr>
          <p:cNvPr id="5" name="Text Placeholder 4">
            <a:extLst>
              <a:ext uri="{FF2B5EF4-FFF2-40B4-BE49-F238E27FC236}">
                <a16:creationId xmlns:a16="http://schemas.microsoft.com/office/drawing/2014/main" id="{CDE4A4E8-B27B-4F11-9D7E-1CADF9BA4630}"/>
              </a:ext>
            </a:extLst>
          </p:cNvPr>
          <p:cNvSpPr>
            <a:spLocks noGrp="1"/>
          </p:cNvSpPr>
          <p:nvPr>
            <p:ph type="body" sz="quarter" idx="16"/>
          </p:nvPr>
        </p:nvSpPr>
        <p:spPr/>
        <p:txBody>
          <a:bodyPr/>
          <a:lstStyle/>
          <a:p>
            <a:endParaRPr lang="en-US"/>
          </a:p>
        </p:txBody>
      </p:sp>
      <p:sp>
        <p:nvSpPr>
          <p:cNvPr id="22" name="TextBox 21">
            <a:extLst>
              <a:ext uri="{FF2B5EF4-FFF2-40B4-BE49-F238E27FC236}">
                <a16:creationId xmlns:a16="http://schemas.microsoft.com/office/drawing/2014/main" id="{B88D63AB-9144-4933-BF92-FB7F114D67B8}"/>
              </a:ext>
            </a:extLst>
          </p:cNvPr>
          <p:cNvSpPr txBox="1"/>
          <p:nvPr/>
        </p:nvSpPr>
        <p:spPr>
          <a:xfrm>
            <a:off x="5334000" y="2203232"/>
            <a:ext cx="3962400" cy="457200"/>
          </a:xfrm>
          <a:prstGeom prst="roundRect">
            <a:avLst/>
          </a:prstGeom>
          <a:solidFill>
            <a:schemeClr val="bg2"/>
          </a:solidFill>
          <a:ln>
            <a:solidFill>
              <a:schemeClr val="bg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dirty="0">
                <a:solidFill>
                  <a:schemeClr val="bg1"/>
                </a:solidFill>
                <a:effectLst>
                  <a:outerShdw blurRad="38100" dist="38100" dir="2700000" algn="tl">
                    <a:srgbClr val="000000">
                      <a:alpha val="43137"/>
                    </a:srgbClr>
                  </a:outerShdw>
                </a:effectLst>
                <a:cs typeface="Times New Roman" panose="02020603050405020304" pitchFamily="18" charset="0"/>
              </a:rPr>
              <a:t>Highest Standard of Law</a:t>
            </a:r>
          </a:p>
        </p:txBody>
      </p:sp>
      <p:sp>
        <p:nvSpPr>
          <p:cNvPr id="23" name="TextBox 22">
            <a:extLst>
              <a:ext uri="{FF2B5EF4-FFF2-40B4-BE49-F238E27FC236}">
                <a16:creationId xmlns:a16="http://schemas.microsoft.com/office/drawing/2014/main" id="{8E95C3E4-01E6-47A5-A1F2-568F1736463F}"/>
              </a:ext>
            </a:extLst>
          </p:cNvPr>
          <p:cNvSpPr txBox="1"/>
          <p:nvPr/>
        </p:nvSpPr>
        <p:spPr>
          <a:xfrm>
            <a:off x="5334000" y="3006616"/>
            <a:ext cx="3962400" cy="457200"/>
          </a:xfrm>
          <a:prstGeom prst="roundRect">
            <a:avLst/>
          </a:prstGeom>
          <a:solidFill>
            <a:schemeClr val="accent4"/>
          </a:solidFill>
          <a:ln>
            <a:solidFill>
              <a:schemeClr val="accent4">
                <a:lumMod val="40000"/>
                <a:lumOff val="6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dirty="0">
                <a:solidFill>
                  <a:schemeClr val="bg1"/>
                </a:solidFill>
                <a:effectLst>
                  <a:outerShdw blurRad="38100" dist="38100" dir="2700000" algn="tl">
                    <a:srgbClr val="000000">
                      <a:alpha val="43137"/>
                    </a:srgbClr>
                  </a:outerShdw>
                </a:effectLst>
                <a:cs typeface="Times New Roman" panose="02020603050405020304" pitchFamily="18" charset="0"/>
              </a:rPr>
              <a:t>Personal Liability Statute</a:t>
            </a:r>
          </a:p>
        </p:txBody>
      </p:sp>
      <p:sp>
        <p:nvSpPr>
          <p:cNvPr id="24" name="TextBox 23">
            <a:extLst>
              <a:ext uri="{FF2B5EF4-FFF2-40B4-BE49-F238E27FC236}">
                <a16:creationId xmlns:a16="http://schemas.microsoft.com/office/drawing/2014/main" id="{DB5DB3A1-2452-4B2C-8673-6D22D1BCB408}"/>
              </a:ext>
            </a:extLst>
          </p:cNvPr>
          <p:cNvSpPr txBox="1"/>
          <p:nvPr/>
        </p:nvSpPr>
        <p:spPr>
          <a:xfrm>
            <a:off x="5334000" y="3810000"/>
            <a:ext cx="3962400" cy="457200"/>
          </a:xfrm>
          <a:prstGeom prst="roundRect">
            <a:avLst/>
          </a:prstGeom>
          <a:solidFill>
            <a:schemeClr val="accent5"/>
          </a:solidFill>
          <a:ln>
            <a:solidFill>
              <a:schemeClr val="accent5">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r>
              <a:rPr lang="en-US" sz="1600" b="1" dirty="0">
                <a:solidFill>
                  <a:schemeClr val="bg1"/>
                </a:solidFill>
                <a:effectLst>
                  <a:outerShdw blurRad="38100" dist="38100" dir="2700000" algn="tl">
                    <a:srgbClr val="000000">
                      <a:alpha val="43137"/>
                    </a:srgbClr>
                  </a:outerShdw>
                </a:effectLst>
                <a:cs typeface="Times New Roman" panose="02020603050405020304" pitchFamily="18" charset="0"/>
              </a:rPr>
              <a:t>Mandates Fiduciaries…</a:t>
            </a:r>
          </a:p>
        </p:txBody>
      </p:sp>
      <p:sp>
        <p:nvSpPr>
          <p:cNvPr id="25" name="Rectangle 24">
            <a:extLst>
              <a:ext uri="{FF2B5EF4-FFF2-40B4-BE49-F238E27FC236}">
                <a16:creationId xmlns:a16="http://schemas.microsoft.com/office/drawing/2014/main" id="{685C9311-18BE-4611-935F-4AC22FC78D1A}"/>
              </a:ext>
            </a:extLst>
          </p:cNvPr>
          <p:cNvSpPr/>
          <p:nvPr/>
        </p:nvSpPr>
        <p:spPr>
          <a:xfrm>
            <a:off x="5334000" y="1203020"/>
            <a:ext cx="3731495" cy="677108"/>
          </a:xfrm>
          <a:prstGeom prst="rect">
            <a:avLst/>
          </a:prstGeom>
        </p:spPr>
        <p:txBody>
          <a:bodyPr wrap="square">
            <a:spAutoFit/>
          </a:bodyPr>
          <a:lstStyle/>
          <a:p>
            <a:r>
              <a:rPr lang="en-US" b="1" dirty="0"/>
              <a:t>Employee Retirement Income Security Act (ERISA)</a:t>
            </a:r>
          </a:p>
        </p:txBody>
      </p:sp>
      <p:sp>
        <p:nvSpPr>
          <p:cNvPr id="26" name="Text Placeholder 3">
            <a:extLst>
              <a:ext uri="{FF2B5EF4-FFF2-40B4-BE49-F238E27FC236}">
                <a16:creationId xmlns:a16="http://schemas.microsoft.com/office/drawing/2014/main" id="{890A8604-DF25-495A-8383-2D35DC6267D1}"/>
              </a:ext>
            </a:extLst>
          </p:cNvPr>
          <p:cNvSpPr txBox="1">
            <a:spLocks/>
          </p:cNvSpPr>
          <p:nvPr/>
        </p:nvSpPr>
        <p:spPr>
          <a:xfrm>
            <a:off x="5334000" y="4267200"/>
            <a:ext cx="4114800" cy="2399144"/>
          </a:xfrm>
          <a:prstGeom prst="rect">
            <a:avLst/>
          </a:prstGeom>
        </p:spPr>
        <p:txBody>
          <a:bodyPr vert="horz" lIns="96661" tIns="48331" rIns="96661" bIns="48331" rtlCol="0">
            <a:noAutofit/>
          </a:bodyPr>
          <a:lstStyle>
            <a:lvl1pPr marL="225425" indent="-225425" algn="l" defTabSz="966612" rtl="0" eaLnBrk="1" latinLnBrk="0" hangingPunct="1">
              <a:spcBef>
                <a:spcPct val="20000"/>
              </a:spcBef>
              <a:buClr>
                <a:srgbClr val="FAAF3F"/>
              </a:buClr>
              <a:buFont typeface="Wingdings" pitchFamily="2" charset="2"/>
              <a:buChar char="§"/>
              <a:defRPr sz="1600" b="1" kern="1200">
                <a:solidFill>
                  <a:schemeClr val="tx1"/>
                </a:solidFill>
                <a:latin typeface="Arial" pitchFamily="34" charset="0"/>
                <a:ea typeface="+mn-ea"/>
                <a:cs typeface="Arial" pitchFamily="34" charset="0"/>
              </a:defRPr>
            </a:lvl1pPr>
            <a:lvl2pPr marL="688975" indent="-227013" algn="l" defTabSz="966612" rtl="0" eaLnBrk="1" latinLnBrk="0" hangingPunct="1">
              <a:spcBef>
                <a:spcPct val="20000"/>
              </a:spcBef>
              <a:buClr>
                <a:schemeClr val="accent1"/>
              </a:buClr>
              <a:buFont typeface="Arial" pitchFamily="34" charset="0"/>
              <a:buChar char="•"/>
              <a:defRPr sz="1400" kern="1200">
                <a:solidFill>
                  <a:schemeClr val="tx1"/>
                </a:solidFill>
                <a:latin typeface="Arial" pitchFamily="34" charset="0"/>
                <a:ea typeface="+mn-ea"/>
                <a:cs typeface="Arial" pitchFamily="34" charset="0"/>
              </a:defRPr>
            </a:lvl2pPr>
            <a:lvl3pPr marL="1139825" indent="-173038" algn="l" defTabSz="966612" rtl="0" eaLnBrk="1" latinLnBrk="0" hangingPunct="1">
              <a:spcBef>
                <a:spcPct val="20000"/>
              </a:spcBef>
              <a:buClr>
                <a:srgbClr val="B2700E"/>
              </a:buClr>
              <a:buSzPct val="75000"/>
              <a:buFont typeface="Wingdings" pitchFamily="2" charset="2"/>
              <a:buChar char="§"/>
              <a:defRPr sz="1200" kern="1200">
                <a:solidFill>
                  <a:schemeClr val="tx1"/>
                </a:solidFill>
                <a:latin typeface="Arial" pitchFamily="34" charset="0"/>
                <a:ea typeface="+mn-ea"/>
                <a:cs typeface="Arial" pitchFamily="34" charset="0"/>
              </a:defRPr>
            </a:lvl3pPr>
            <a:lvl4pPr marL="1662113" indent="-212725" algn="l" defTabSz="966612" rtl="0" eaLnBrk="1" latinLnBrk="0" hangingPunct="1">
              <a:spcBef>
                <a:spcPct val="20000"/>
              </a:spcBef>
              <a:buFont typeface="Arial" pitchFamily="34" charset="0"/>
              <a:buChar char="–"/>
              <a:defRPr sz="1100" kern="1200">
                <a:solidFill>
                  <a:schemeClr val="tx1"/>
                </a:solidFill>
                <a:latin typeface="Arial" pitchFamily="34" charset="0"/>
                <a:ea typeface="+mn-ea"/>
                <a:cs typeface="Arial" pitchFamily="34" charset="0"/>
              </a:defRPr>
            </a:lvl4pPr>
            <a:lvl5pPr marL="2114550" indent="-180975" algn="l" defTabSz="966612" rtl="0" eaLnBrk="1" latinLnBrk="0" hangingPunct="1">
              <a:spcBef>
                <a:spcPct val="20000"/>
              </a:spcBef>
              <a:buFont typeface="Arial" pitchFamily="34" charset="0"/>
              <a:buChar char="»"/>
              <a:defRPr sz="1100" i="1" kern="1200">
                <a:solidFill>
                  <a:schemeClr val="tx1"/>
                </a:solidFill>
                <a:latin typeface="Arial" pitchFamily="34" charset="0"/>
                <a:ea typeface="+mn-ea"/>
                <a:cs typeface="Arial" pitchFamily="34" charset="0"/>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buClr>
                <a:schemeClr val="accent5"/>
              </a:buClr>
            </a:pPr>
            <a:endParaRPr lang="en-US" sz="800" dirty="0"/>
          </a:p>
          <a:p>
            <a:pPr>
              <a:buClr>
                <a:schemeClr val="accent5"/>
              </a:buClr>
            </a:pPr>
            <a:r>
              <a:rPr lang="en-US" dirty="0"/>
              <a:t>Protect retirement benefits</a:t>
            </a:r>
          </a:p>
          <a:p>
            <a:pPr>
              <a:buClr>
                <a:schemeClr val="accent5"/>
              </a:buClr>
            </a:pPr>
            <a:endParaRPr lang="en-US" sz="600" dirty="0"/>
          </a:p>
          <a:p>
            <a:pPr>
              <a:buClr>
                <a:schemeClr val="accent5"/>
              </a:buClr>
            </a:pPr>
            <a:r>
              <a:rPr lang="en-US" dirty="0"/>
              <a:t>Ensure reasonable fees with benchmarking and RFPs</a:t>
            </a:r>
          </a:p>
          <a:p>
            <a:pPr>
              <a:buClr>
                <a:schemeClr val="accent5"/>
              </a:buClr>
            </a:pPr>
            <a:endParaRPr lang="en-US" sz="600" dirty="0"/>
          </a:p>
          <a:p>
            <a:pPr>
              <a:buClr>
                <a:schemeClr val="accent5"/>
              </a:buClr>
            </a:pPr>
            <a:r>
              <a:rPr lang="en-US" dirty="0"/>
              <a:t>Manage legal / financial risks</a:t>
            </a:r>
          </a:p>
          <a:p>
            <a:pPr>
              <a:buClr>
                <a:schemeClr val="accent5"/>
              </a:buClr>
            </a:pPr>
            <a:endParaRPr lang="en-US" sz="600" dirty="0"/>
          </a:p>
          <a:p>
            <a:pPr>
              <a:buClr>
                <a:schemeClr val="accent5"/>
              </a:buClr>
            </a:pPr>
            <a:r>
              <a:rPr lang="en-US" dirty="0"/>
              <a:t>Avoid conflicts of interest</a:t>
            </a:r>
          </a:p>
          <a:p>
            <a:pPr>
              <a:buClr>
                <a:schemeClr val="accent5"/>
              </a:buClr>
            </a:pPr>
            <a:endParaRPr lang="en-US" sz="600" dirty="0"/>
          </a:p>
          <a:p>
            <a:pPr>
              <a:buClr>
                <a:schemeClr val="accent5"/>
              </a:buClr>
            </a:pPr>
            <a:r>
              <a:rPr lang="en-US" dirty="0"/>
              <a:t>Document processes and decisions</a:t>
            </a:r>
          </a:p>
        </p:txBody>
      </p:sp>
      <p:pic>
        <p:nvPicPr>
          <p:cNvPr id="43" name="Picture 42">
            <a:extLst>
              <a:ext uri="{FF2B5EF4-FFF2-40B4-BE49-F238E27FC236}">
                <a16:creationId xmlns:a16="http://schemas.microsoft.com/office/drawing/2014/main" id="{11EA3E6F-0B6C-418F-B8A0-E51171DCDB4B}"/>
              </a:ext>
            </a:extLst>
          </p:cNvPr>
          <p:cNvPicPr>
            <a:picLocks noChangeAspect="1"/>
          </p:cNvPicPr>
          <p:nvPr/>
        </p:nvPicPr>
        <p:blipFill>
          <a:blip r:embed="rId3"/>
          <a:stretch>
            <a:fillRect/>
          </a:stretch>
        </p:blipFill>
        <p:spPr>
          <a:xfrm>
            <a:off x="152400" y="1051432"/>
            <a:ext cx="4982063" cy="4534600"/>
          </a:xfrm>
          <a:prstGeom prst="rect">
            <a:avLst/>
          </a:prstGeom>
        </p:spPr>
      </p:pic>
    </p:spTree>
    <p:extLst>
      <p:ext uri="{BB962C8B-B14F-4D97-AF65-F5344CB8AC3E}">
        <p14:creationId xmlns:p14="http://schemas.microsoft.com/office/powerpoint/2010/main" val="249933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CA97604-6292-4CBE-8B6D-BB9DAB715D82}"/>
              </a:ext>
            </a:extLst>
          </p:cNvPr>
          <p:cNvGraphicFramePr/>
          <p:nvPr>
            <p:extLst>
              <p:ext uri="{D42A27DB-BD31-4B8C-83A1-F6EECF244321}">
                <p14:modId xmlns:p14="http://schemas.microsoft.com/office/powerpoint/2010/main" val="2345146006"/>
              </p:ext>
            </p:extLst>
          </p:nvPr>
        </p:nvGraphicFramePr>
        <p:xfrm>
          <a:off x="514350" y="1524000"/>
          <a:ext cx="85725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4801FD2-8C14-449E-B3C4-99F83F67B4D7}"/>
              </a:ext>
            </a:extLst>
          </p:cNvPr>
          <p:cNvSpPr>
            <a:spLocks noGrp="1"/>
          </p:cNvSpPr>
          <p:nvPr>
            <p:ph type="sldNum" sz="quarter" idx="12"/>
          </p:nvPr>
        </p:nvSpPr>
        <p:spPr/>
        <p:txBody>
          <a:bodyPr/>
          <a:lstStyle/>
          <a:p>
            <a:fld id="{378B6225-5BBB-4451-81A7-8CEFDAF33C9C}" type="slidenum">
              <a:rPr lang="en-US" smtClean="0"/>
              <a:pPr/>
              <a:t>4</a:t>
            </a:fld>
            <a:endParaRPr lang="en-US" dirty="0"/>
          </a:p>
        </p:txBody>
      </p:sp>
      <p:sp>
        <p:nvSpPr>
          <p:cNvPr id="3" name="Text Placeholder 2">
            <a:extLst>
              <a:ext uri="{FF2B5EF4-FFF2-40B4-BE49-F238E27FC236}">
                <a16:creationId xmlns:a16="http://schemas.microsoft.com/office/drawing/2014/main" id="{2184E1FD-53DE-41FA-824D-B6673A704B94}"/>
              </a:ext>
            </a:extLst>
          </p:cNvPr>
          <p:cNvSpPr>
            <a:spLocks noGrp="1"/>
          </p:cNvSpPr>
          <p:nvPr>
            <p:ph type="body" sz="quarter" idx="13"/>
          </p:nvPr>
        </p:nvSpPr>
        <p:spPr/>
        <p:txBody>
          <a:bodyPr/>
          <a:lstStyle/>
          <a:p>
            <a:r>
              <a:rPr lang="en-US" sz="2700" dirty="0"/>
              <a:t>4 Goals We Typically See for Companies Like </a:t>
            </a:r>
            <a:r>
              <a:rPr lang="en-US" sz="2700" dirty="0">
                <a:solidFill>
                  <a:schemeClr val="tx2">
                    <a:lumMod val="60000"/>
                    <a:lumOff val="40000"/>
                  </a:schemeClr>
                </a:solidFill>
              </a:rPr>
              <a:t>Yours</a:t>
            </a:r>
          </a:p>
        </p:txBody>
      </p:sp>
      <p:sp>
        <p:nvSpPr>
          <p:cNvPr id="4" name="Text Placeholder 3">
            <a:extLst>
              <a:ext uri="{FF2B5EF4-FFF2-40B4-BE49-F238E27FC236}">
                <a16:creationId xmlns:a16="http://schemas.microsoft.com/office/drawing/2014/main" id="{9C663583-6E4A-450D-BFE5-EF9F85F559EE}"/>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4537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FA4845-59A1-418F-A770-ECEC2170D84C}"/>
              </a:ext>
            </a:extLst>
          </p:cNvPr>
          <p:cNvSpPr>
            <a:spLocks noGrp="1"/>
          </p:cNvSpPr>
          <p:nvPr>
            <p:ph type="sldNum" sz="quarter" idx="12"/>
          </p:nvPr>
        </p:nvSpPr>
        <p:spPr/>
        <p:txBody>
          <a:bodyPr/>
          <a:lstStyle/>
          <a:p>
            <a:fld id="{378B6225-5BBB-4451-81A7-8CEFDAF33C9C}" type="slidenum">
              <a:rPr lang="en-US" smtClean="0"/>
              <a:pPr/>
              <a:t>5</a:t>
            </a:fld>
            <a:endParaRPr lang="en-US" dirty="0"/>
          </a:p>
        </p:txBody>
      </p:sp>
      <p:sp>
        <p:nvSpPr>
          <p:cNvPr id="3" name="Text Placeholder 2">
            <a:extLst>
              <a:ext uri="{FF2B5EF4-FFF2-40B4-BE49-F238E27FC236}">
                <a16:creationId xmlns:a16="http://schemas.microsoft.com/office/drawing/2014/main" id="{B6BC9D64-8D8E-474B-B4CE-DD7671958B56}"/>
              </a:ext>
            </a:extLst>
          </p:cNvPr>
          <p:cNvSpPr>
            <a:spLocks noGrp="1"/>
          </p:cNvSpPr>
          <p:nvPr>
            <p:ph type="body" sz="quarter" idx="13"/>
          </p:nvPr>
        </p:nvSpPr>
        <p:spPr/>
        <p:txBody>
          <a:bodyPr/>
          <a:lstStyle/>
          <a:p>
            <a:r>
              <a:rPr lang="en-US" dirty="0"/>
              <a:t>10 Ways to Make Your Plan a Litigation Target</a:t>
            </a:r>
          </a:p>
        </p:txBody>
      </p:sp>
      <p:sp>
        <p:nvSpPr>
          <p:cNvPr id="5" name="Text Placeholder 4">
            <a:extLst>
              <a:ext uri="{FF2B5EF4-FFF2-40B4-BE49-F238E27FC236}">
                <a16:creationId xmlns:a16="http://schemas.microsoft.com/office/drawing/2014/main" id="{D20A13F1-95CB-4E44-B5AE-A005163E2C54}"/>
              </a:ext>
            </a:extLst>
          </p:cNvPr>
          <p:cNvSpPr>
            <a:spLocks noGrp="1"/>
          </p:cNvSpPr>
          <p:nvPr>
            <p:ph type="body" sz="quarter" idx="16"/>
          </p:nvPr>
        </p:nvSpPr>
        <p:spPr/>
        <p:txBody>
          <a:bodyPr/>
          <a:lstStyle/>
          <a:p>
            <a:endParaRPr lang="en-US"/>
          </a:p>
        </p:txBody>
      </p:sp>
      <p:grpSp>
        <p:nvGrpSpPr>
          <p:cNvPr id="69" name="Group 68">
            <a:extLst>
              <a:ext uri="{FF2B5EF4-FFF2-40B4-BE49-F238E27FC236}">
                <a16:creationId xmlns:a16="http://schemas.microsoft.com/office/drawing/2014/main" id="{8B8CD298-106F-4793-80C7-7E4134C44BCE}"/>
              </a:ext>
            </a:extLst>
          </p:cNvPr>
          <p:cNvGrpSpPr/>
          <p:nvPr/>
        </p:nvGrpSpPr>
        <p:grpSpPr>
          <a:xfrm>
            <a:off x="408708" y="1307147"/>
            <a:ext cx="8783784" cy="661041"/>
            <a:chOff x="258621" y="1307147"/>
            <a:chExt cx="8783784" cy="661041"/>
          </a:xfrm>
        </p:grpSpPr>
        <p:pic>
          <p:nvPicPr>
            <p:cNvPr id="13" name="Graphic 12" descr="Workflow">
              <a:extLst>
                <a:ext uri="{FF2B5EF4-FFF2-40B4-BE49-F238E27FC236}">
                  <a16:creationId xmlns:a16="http://schemas.microsoft.com/office/drawing/2014/main" id="{6EA0088C-F0D7-4696-9CD7-44420E447C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8621" y="1317627"/>
              <a:ext cx="640080" cy="640080"/>
            </a:xfrm>
            <a:prstGeom prst="rect">
              <a:avLst/>
            </a:prstGeom>
          </p:spPr>
        </p:pic>
        <p:grpSp>
          <p:nvGrpSpPr>
            <p:cNvPr id="31" name="Group 30">
              <a:extLst>
                <a:ext uri="{FF2B5EF4-FFF2-40B4-BE49-F238E27FC236}">
                  <a16:creationId xmlns:a16="http://schemas.microsoft.com/office/drawing/2014/main" id="{4C2AFB38-82ED-41A3-B108-B6460CA154F5}"/>
                </a:ext>
              </a:extLst>
            </p:cNvPr>
            <p:cNvGrpSpPr/>
            <p:nvPr/>
          </p:nvGrpSpPr>
          <p:grpSpPr>
            <a:xfrm>
              <a:off x="1143001" y="1307147"/>
              <a:ext cx="7899404" cy="661041"/>
              <a:chOff x="1092196" y="1301070"/>
              <a:chExt cx="7899404" cy="661041"/>
            </a:xfrm>
          </p:grpSpPr>
          <p:sp>
            <p:nvSpPr>
              <p:cNvPr id="27" name="Rectangle 26">
                <a:extLst>
                  <a:ext uri="{FF2B5EF4-FFF2-40B4-BE49-F238E27FC236}">
                    <a16:creationId xmlns:a16="http://schemas.microsoft.com/office/drawing/2014/main" id="{4F5BAF79-535A-4E51-8061-BDF6D2F4568E}"/>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Investment Policy Statement (IPS)</a:t>
                </a:r>
              </a:p>
            </p:txBody>
          </p:sp>
          <p:sp>
            <p:nvSpPr>
              <p:cNvPr id="7" name="TextBox 6">
                <a:extLst>
                  <a:ext uri="{FF2B5EF4-FFF2-40B4-BE49-F238E27FC236}">
                    <a16:creationId xmlns:a16="http://schemas.microsoft.com/office/drawing/2014/main" id="{1E7E9B8A-53E2-4D08-9B63-E64C937D68C3}"/>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Not Having a </a:t>
                </a:r>
                <a:r>
                  <a:rPr lang="en-US" sz="1800" b="1" i="0" dirty="0">
                    <a:solidFill>
                      <a:schemeClr val="accent1"/>
                    </a:solidFill>
                  </a:rPr>
                  <a:t>PROCESS</a:t>
                </a:r>
              </a:p>
            </p:txBody>
          </p:sp>
          <p:cxnSp>
            <p:nvCxnSpPr>
              <p:cNvPr id="29" name="Straight Connector 28">
                <a:extLst>
                  <a:ext uri="{FF2B5EF4-FFF2-40B4-BE49-F238E27FC236}">
                    <a16:creationId xmlns:a16="http://schemas.microsoft.com/office/drawing/2014/main" id="{0AD438DE-EF3A-4401-AB78-46CC4A22B337}"/>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AAF483-6809-4735-90E9-9ACE26CE30A0}"/>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8" name="Group 67">
            <a:extLst>
              <a:ext uri="{FF2B5EF4-FFF2-40B4-BE49-F238E27FC236}">
                <a16:creationId xmlns:a16="http://schemas.microsoft.com/office/drawing/2014/main" id="{772156F9-CB07-4940-988F-07E7EE7A0E50}"/>
              </a:ext>
            </a:extLst>
          </p:cNvPr>
          <p:cNvGrpSpPr/>
          <p:nvPr/>
        </p:nvGrpSpPr>
        <p:grpSpPr>
          <a:xfrm>
            <a:off x="408708" y="2415300"/>
            <a:ext cx="8783784" cy="661041"/>
            <a:chOff x="258621" y="2415300"/>
            <a:chExt cx="8783784" cy="661041"/>
          </a:xfrm>
        </p:grpSpPr>
        <p:pic>
          <p:nvPicPr>
            <p:cNvPr id="15" name="Graphic 14" descr="Checklist RTL">
              <a:extLst>
                <a:ext uri="{FF2B5EF4-FFF2-40B4-BE49-F238E27FC236}">
                  <a16:creationId xmlns:a16="http://schemas.microsoft.com/office/drawing/2014/main" id="{31DBA1EB-C495-46E9-A0DD-0AD392DA4F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621" y="2425780"/>
              <a:ext cx="640080" cy="640080"/>
            </a:xfrm>
            <a:prstGeom prst="rect">
              <a:avLst/>
            </a:prstGeom>
          </p:spPr>
        </p:pic>
        <p:grpSp>
          <p:nvGrpSpPr>
            <p:cNvPr id="35" name="Group 34">
              <a:extLst>
                <a:ext uri="{FF2B5EF4-FFF2-40B4-BE49-F238E27FC236}">
                  <a16:creationId xmlns:a16="http://schemas.microsoft.com/office/drawing/2014/main" id="{2119787D-98A5-44A2-8E02-538DC6466C51}"/>
                </a:ext>
              </a:extLst>
            </p:cNvPr>
            <p:cNvGrpSpPr/>
            <p:nvPr/>
          </p:nvGrpSpPr>
          <p:grpSpPr>
            <a:xfrm>
              <a:off x="1143001" y="2415300"/>
              <a:ext cx="7899404" cy="661041"/>
              <a:chOff x="1092196" y="1301070"/>
              <a:chExt cx="7899404" cy="661041"/>
            </a:xfrm>
          </p:grpSpPr>
          <p:sp>
            <p:nvSpPr>
              <p:cNvPr id="36" name="Rectangle 35">
                <a:extLst>
                  <a:ext uri="{FF2B5EF4-FFF2-40B4-BE49-F238E27FC236}">
                    <a16:creationId xmlns:a16="http://schemas.microsoft.com/office/drawing/2014/main" id="{A5C14152-BFFD-4FCD-92CB-A7BD36A6B20C}"/>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Minutes, Vault</a:t>
                </a:r>
              </a:p>
            </p:txBody>
          </p:sp>
          <p:sp>
            <p:nvSpPr>
              <p:cNvPr id="37" name="TextBox 36">
                <a:extLst>
                  <a:ext uri="{FF2B5EF4-FFF2-40B4-BE49-F238E27FC236}">
                    <a16:creationId xmlns:a16="http://schemas.microsoft.com/office/drawing/2014/main" id="{AFA067E5-F6DB-4E78-8A78-F450CCA49080}"/>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Failing to </a:t>
                </a:r>
                <a:r>
                  <a:rPr lang="en-US" sz="1800" b="1" i="0" dirty="0">
                    <a:solidFill>
                      <a:schemeClr val="accent1"/>
                    </a:solidFill>
                  </a:rPr>
                  <a:t>DOCUMENT </a:t>
                </a:r>
                <a:r>
                  <a:rPr lang="en-US" sz="1800" i="0" dirty="0">
                    <a:solidFill>
                      <a:schemeClr val="accent1"/>
                    </a:solidFill>
                  </a:rPr>
                  <a:t>the Process</a:t>
                </a:r>
              </a:p>
            </p:txBody>
          </p:sp>
          <p:cxnSp>
            <p:nvCxnSpPr>
              <p:cNvPr id="38" name="Straight Connector 37">
                <a:extLst>
                  <a:ext uri="{FF2B5EF4-FFF2-40B4-BE49-F238E27FC236}">
                    <a16:creationId xmlns:a16="http://schemas.microsoft.com/office/drawing/2014/main" id="{C68C383D-BE0C-4F0C-BA2D-B6BD6B98811C}"/>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890A6-B95C-4457-83F9-C38CF6CA8E29}"/>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a:extLst>
              <a:ext uri="{FF2B5EF4-FFF2-40B4-BE49-F238E27FC236}">
                <a16:creationId xmlns:a16="http://schemas.microsoft.com/office/drawing/2014/main" id="{0AAC8AC8-94E7-4B58-9828-F4710023F6B0}"/>
              </a:ext>
            </a:extLst>
          </p:cNvPr>
          <p:cNvGrpSpPr/>
          <p:nvPr/>
        </p:nvGrpSpPr>
        <p:grpSpPr>
          <a:xfrm>
            <a:off x="408709" y="3523453"/>
            <a:ext cx="8783783" cy="661041"/>
            <a:chOff x="258621" y="3523453"/>
            <a:chExt cx="8783783" cy="661041"/>
          </a:xfrm>
        </p:grpSpPr>
        <p:pic>
          <p:nvPicPr>
            <p:cNvPr id="17" name="Graphic 16" descr="Decision chart">
              <a:extLst>
                <a:ext uri="{FF2B5EF4-FFF2-40B4-BE49-F238E27FC236}">
                  <a16:creationId xmlns:a16="http://schemas.microsoft.com/office/drawing/2014/main" id="{44D362C2-BE47-4B50-821C-7E68E6D14E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258621" y="3533933"/>
              <a:ext cx="640080" cy="640080"/>
            </a:xfrm>
            <a:prstGeom prst="rect">
              <a:avLst/>
            </a:prstGeom>
          </p:spPr>
        </p:pic>
        <p:grpSp>
          <p:nvGrpSpPr>
            <p:cNvPr id="43" name="Group 42">
              <a:extLst>
                <a:ext uri="{FF2B5EF4-FFF2-40B4-BE49-F238E27FC236}">
                  <a16:creationId xmlns:a16="http://schemas.microsoft.com/office/drawing/2014/main" id="{9AD07F33-FC98-4D18-A2FE-6FE4EAB76EE2}"/>
                </a:ext>
              </a:extLst>
            </p:cNvPr>
            <p:cNvGrpSpPr/>
            <p:nvPr/>
          </p:nvGrpSpPr>
          <p:grpSpPr>
            <a:xfrm>
              <a:off x="1143000" y="3523453"/>
              <a:ext cx="7899404" cy="661041"/>
              <a:chOff x="1092196" y="1301070"/>
              <a:chExt cx="7899404" cy="661041"/>
            </a:xfrm>
          </p:grpSpPr>
          <p:sp>
            <p:nvSpPr>
              <p:cNvPr id="44" name="Rectangle 43">
                <a:extLst>
                  <a:ext uri="{FF2B5EF4-FFF2-40B4-BE49-F238E27FC236}">
                    <a16:creationId xmlns:a16="http://schemas.microsoft.com/office/drawing/2014/main" id="{0F8C33B7-5055-4C5C-A8C2-F81451D505D7}"/>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Investment Share Classes</a:t>
                </a:r>
              </a:p>
            </p:txBody>
          </p:sp>
          <p:sp>
            <p:nvSpPr>
              <p:cNvPr id="45" name="TextBox 44">
                <a:extLst>
                  <a:ext uri="{FF2B5EF4-FFF2-40B4-BE49-F238E27FC236}">
                    <a16:creationId xmlns:a16="http://schemas.microsoft.com/office/drawing/2014/main" id="{BFB94796-76BC-4C77-B382-B9B7120B085F}"/>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Not Understanding and Reviewing Your </a:t>
                </a:r>
                <a:r>
                  <a:rPr lang="en-US" sz="1800" b="1" i="0" dirty="0">
                    <a:solidFill>
                      <a:schemeClr val="accent1"/>
                    </a:solidFill>
                  </a:rPr>
                  <a:t>OPTIONS</a:t>
                </a:r>
              </a:p>
            </p:txBody>
          </p:sp>
          <p:cxnSp>
            <p:nvCxnSpPr>
              <p:cNvPr id="46" name="Straight Connector 45">
                <a:extLst>
                  <a:ext uri="{FF2B5EF4-FFF2-40B4-BE49-F238E27FC236}">
                    <a16:creationId xmlns:a16="http://schemas.microsoft.com/office/drawing/2014/main" id="{C7DBB415-BB08-40C1-9E83-D292135F6ED5}"/>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0D0DBCA-70AA-4660-A7FE-6BA0DE011BB7}"/>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a:extLst>
              <a:ext uri="{FF2B5EF4-FFF2-40B4-BE49-F238E27FC236}">
                <a16:creationId xmlns:a16="http://schemas.microsoft.com/office/drawing/2014/main" id="{C2B2C0D6-BD23-4171-9D0A-EED9FAA2CC30}"/>
              </a:ext>
            </a:extLst>
          </p:cNvPr>
          <p:cNvGrpSpPr/>
          <p:nvPr/>
        </p:nvGrpSpPr>
        <p:grpSpPr>
          <a:xfrm>
            <a:off x="408709" y="4631606"/>
            <a:ext cx="8783783" cy="661041"/>
            <a:chOff x="258621" y="4631606"/>
            <a:chExt cx="8783783" cy="661041"/>
          </a:xfrm>
        </p:grpSpPr>
        <p:pic>
          <p:nvPicPr>
            <p:cNvPr id="21" name="Graphic 20" descr="Briefcase">
              <a:extLst>
                <a:ext uri="{FF2B5EF4-FFF2-40B4-BE49-F238E27FC236}">
                  <a16:creationId xmlns:a16="http://schemas.microsoft.com/office/drawing/2014/main" id="{1C894F7D-3176-46F9-A616-487CF4155E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621" y="4642086"/>
              <a:ext cx="640080" cy="640080"/>
            </a:xfrm>
            <a:prstGeom prst="rect">
              <a:avLst/>
            </a:prstGeom>
          </p:spPr>
        </p:pic>
        <p:grpSp>
          <p:nvGrpSpPr>
            <p:cNvPr id="51" name="Group 50">
              <a:extLst>
                <a:ext uri="{FF2B5EF4-FFF2-40B4-BE49-F238E27FC236}">
                  <a16:creationId xmlns:a16="http://schemas.microsoft.com/office/drawing/2014/main" id="{1648A469-FDED-4D95-A360-FF78D52524B2}"/>
                </a:ext>
              </a:extLst>
            </p:cNvPr>
            <p:cNvGrpSpPr/>
            <p:nvPr/>
          </p:nvGrpSpPr>
          <p:grpSpPr>
            <a:xfrm>
              <a:off x="1143000" y="4631606"/>
              <a:ext cx="7899404" cy="661041"/>
              <a:chOff x="1092196" y="1301070"/>
              <a:chExt cx="7899404" cy="661041"/>
            </a:xfrm>
          </p:grpSpPr>
          <p:sp>
            <p:nvSpPr>
              <p:cNvPr id="52" name="Rectangle 51">
                <a:extLst>
                  <a:ext uri="{FF2B5EF4-FFF2-40B4-BE49-F238E27FC236}">
                    <a16:creationId xmlns:a16="http://schemas.microsoft.com/office/drawing/2014/main" id="{6881EDFE-836F-4C96-95EE-2C414E1CEF38}"/>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Fiduciary Consultant</a:t>
                </a:r>
              </a:p>
            </p:txBody>
          </p:sp>
          <p:sp>
            <p:nvSpPr>
              <p:cNvPr id="53" name="TextBox 52">
                <a:extLst>
                  <a:ext uri="{FF2B5EF4-FFF2-40B4-BE49-F238E27FC236}">
                    <a16:creationId xmlns:a16="http://schemas.microsoft.com/office/drawing/2014/main" id="{B61BA59A-8CC1-4D3E-96FC-48B0B5D14A43}"/>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Choosing Not to </a:t>
                </a:r>
                <a:r>
                  <a:rPr lang="en-US" sz="1800" b="1" i="0" dirty="0">
                    <a:solidFill>
                      <a:schemeClr val="accent1"/>
                    </a:solidFill>
                  </a:rPr>
                  <a:t>ENGAGE OUTSIDE EXPERTS</a:t>
                </a:r>
              </a:p>
            </p:txBody>
          </p:sp>
          <p:cxnSp>
            <p:nvCxnSpPr>
              <p:cNvPr id="54" name="Straight Connector 53">
                <a:extLst>
                  <a:ext uri="{FF2B5EF4-FFF2-40B4-BE49-F238E27FC236}">
                    <a16:creationId xmlns:a16="http://schemas.microsoft.com/office/drawing/2014/main" id="{3FCD7237-3B96-443B-BCBC-0F4C71B71565}"/>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E36F2A-C55F-4282-90F6-015EEA0818B2}"/>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a:extLst>
              <a:ext uri="{FF2B5EF4-FFF2-40B4-BE49-F238E27FC236}">
                <a16:creationId xmlns:a16="http://schemas.microsoft.com/office/drawing/2014/main" id="{9773F178-B880-4B6E-83D2-8766572E0468}"/>
              </a:ext>
            </a:extLst>
          </p:cNvPr>
          <p:cNvGrpSpPr/>
          <p:nvPr/>
        </p:nvGrpSpPr>
        <p:grpSpPr>
          <a:xfrm>
            <a:off x="408709" y="5739759"/>
            <a:ext cx="8783783" cy="661041"/>
            <a:chOff x="258621" y="5739759"/>
            <a:chExt cx="8783783" cy="661041"/>
          </a:xfrm>
        </p:grpSpPr>
        <p:pic>
          <p:nvPicPr>
            <p:cNvPr id="25" name="Graphic 24" descr="Boardroom">
              <a:extLst>
                <a:ext uri="{FF2B5EF4-FFF2-40B4-BE49-F238E27FC236}">
                  <a16:creationId xmlns:a16="http://schemas.microsoft.com/office/drawing/2014/main" id="{19636FC5-1A2E-49BF-901D-7789956B9A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8621" y="5750239"/>
              <a:ext cx="640080" cy="640080"/>
            </a:xfrm>
            <a:prstGeom prst="rect">
              <a:avLst/>
            </a:prstGeom>
          </p:spPr>
        </p:pic>
        <p:grpSp>
          <p:nvGrpSpPr>
            <p:cNvPr id="59" name="Group 58">
              <a:extLst>
                <a:ext uri="{FF2B5EF4-FFF2-40B4-BE49-F238E27FC236}">
                  <a16:creationId xmlns:a16="http://schemas.microsoft.com/office/drawing/2014/main" id="{427EFFA8-DD65-4B03-8EEB-E2DE723BF871}"/>
                </a:ext>
              </a:extLst>
            </p:cNvPr>
            <p:cNvGrpSpPr/>
            <p:nvPr/>
          </p:nvGrpSpPr>
          <p:grpSpPr>
            <a:xfrm>
              <a:off x="1143000" y="5739759"/>
              <a:ext cx="7899404" cy="661041"/>
              <a:chOff x="1092196" y="1301070"/>
              <a:chExt cx="7899404" cy="661041"/>
            </a:xfrm>
          </p:grpSpPr>
          <p:sp>
            <p:nvSpPr>
              <p:cNvPr id="60" name="Rectangle 59">
                <a:extLst>
                  <a:ext uri="{FF2B5EF4-FFF2-40B4-BE49-F238E27FC236}">
                    <a16:creationId xmlns:a16="http://schemas.microsoft.com/office/drawing/2014/main" id="{86EE3030-37EB-4042-8666-FE22B14F27FD}"/>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Untimely Contributions</a:t>
                </a:r>
              </a:p>
            </p:txBody>
          </p:sp>
          <p:sp>
            <p:nvSpPr>
              <p:cNvPr id="61" name="TextBox 60">
                <a:extLst>
                  <a:ext uri="{FF2B5EF4-FFF2-40B4-BE49-F238E27FC236}">
                    <a16:creationId xmlns:a16="http://schemas.microsoft.com/office/drawing/2014/main" id="{5B978BEB-E4B1-47A2-8320-5ED859D5D4CE}"/>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Fixing Issues Without </a:t>
                </a:r>
                <a:r>
                  <a:rPr lang="en-US" sz="1800" b="1" i="0" dirty="0">
                    <a:solidFill>
                      <a:schemeClr val="accent1"/>
                    </a:solidFill>
                  </a:rPr>
                  <a:t>CONSULTING OUTSIDE COUNSEL</a:t>
                </a:r>
              </a:p>
            </p:txBody>
          </p:sp>
          <p:cxnSp>
            <p:nvCxnSpPr>
              <p:cNvPr id="62" name="Straight Connector 61">
                <a:extLst>
                  <a:ext uri="{FF2B5EF4-FFF2-40B4-BE49-F238E27FC236}">
                    <a16:creationId xmlns:a16="http://schemas.microsoft.com/office/drawing/2014/main" id="{31B62817-1BD8-4653-9112-2F773D6209D2}"/>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6C2ACA-8EC5-481B-8F06-5BB07897E61D}"/>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3511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FA4845-59A1-418F-A770-ECEC2170D84C}"/>
              </a:ext>
            </a:extLst>
          </p:cNvPr>
          <p:cNvSpPr>
            <a:spLocks noGrp="1"/>
          </p:cNvSpPr>
          <p:nvPr>
            <p:ph type="sldNum" sz="quarter" idx="12"/>
          </p:nvPr>
        </p:nvSpPr>
        <p:spPr/>
        <p:txBody>
          <a:bodyPr/>
          <a:lstStyle/>
          <a:p>
            <a:fld id="{378B6225-5BBB-4451-81A7-8CEFDAF33C9C}" type="slidenum">
              <a:rPr lang="en-US" smtClean="0"/>
              <a:pPr/>
              <a:t>6</a:t>
            </a:fld>
            <a:endParaRPr lang="en-US" dirty="0"/>
          </a:p>
        </p:txBody>
      </p:sp>
      <p:sp>
        <p:nvSpPr>
          <p:cNvPr id="3" name="Text Placeholder 2">
            <a:extLst>
              <a:ext uri="{FF2B5EF4-FFF2-40B4-BE49-F238E27FC236}">
                <a16:creationId xmlns:a16="http://schemas.microsoft.com/office/drawing/2014/main" id="{B6BC9D64-8D8E-474B-B4CE-DD7671958B56}"/>
              </a:ext>
            </a:extLst>
          </p:cNvPr>
          <p:cNvSpPr>
            <a:spLocks noGrp="1"/>
          </p:cNvSpPr>
          <p:nvPr>
            <p:ph type="body" sz="quarter" idx="13"/>
          </p:nvPr>
        </p:nvSpPr>
        <p:spPr/>
        <p:txBody>
          <a:bodyPr/>
          <a:lstStyle/>
          <a:p>
            <a:r>
              <a:rPr lang="en-US" dirty="0"/>
              <a:t>10 Ways to Make Your Plan a Litigation Target</a:t>
            </a:r>
          </a:p>
        </p:txBody>
      </p:sp>
      <p:sp>
        <p:nvSpPr>
          <p:cNvPr id="5" name="Text Placeholder 4">
            <a:extLst>
              <a:ext uri="{FF2B5EF4-FFF2-40B4-BE49-F238E27FC236}">
                <a16:creationId xmlns:a16="http://schemas.microsoft.com/office/drawing/2014/main" id="{D20A13F1-95CB-4E44-B5AE-A005163E2C54}"/>
              </a:ext>
            </a:extLst>
          </p:cNvPr>
          <p:cNvSpPr>
            <a:spLocks noGrp="1"/>
          </p:cNvSpPr>
          <p:nvPr>
            <p:ph type="body" sz="quarter" idx="16"/>
          </p:nvPr>
        </p:nvSpPr>
        <p:spPr/>
        <p:txBody>
          <a:bodyPr/>
          <a:lstStyle/>
          <a:p>
            <a:endParaRPr lang="en-US"/>
          </a:p>
        </p:txBody>
      </p:sp>
      <p:grpSp>
        <p:nvGrpSpPr>
          <p:cNvPr id="8" name="Group 7">
            <a:extLst>
              <a:ext uri="{FF2B5EF4-FFF2-40B4-BE49-F238E27FC236}">
                <a16:creationId xmlns:a16="http://schemas.microsoft.com/office/drawing/2014/main" id="{CCC4A50B-1A16-4D5D-A4B0-29A80C56F757}"/>
              </a:ext>
            </a:extLst>
          </p:cNvPr>
          <p:cNvGrpSpPr/>
          <p:nvPr/>
        </p:nvGrpSpPr>
        <p:grpSpPr>
          <a:xfrm>
            <a:off x="408708" y="1307147"/>
            <a:ext cx="8783784" cy="661041"/>
            <a:chOff x="408708" y="1307147"/>
            <a:chExt cx="8783784" cy="661041"/>
          </a:xfrm>
        </p:grpSpPr>
        <p:pic>
          <p:nvPicPr>
            <p:cNvPr id="6" name="Graphic 5" descr="Research">
              <a:extLst>
                <a:ext uri="{FF2B5EF4-FFF2-40B4-BE49-F238E27FC236}">
                  <a16:creationId xmlns:a16="http://schemas.microsoft.com/office/drawing/2014/main" id="{CE451D0E-967F-4B11-9096-313F62554A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708" y="1317627"/>
              <a:ext cx="640080" cy="640080"/>
            </a:xfrm>
            <a:prstGeom prst="rect">
              <a:avLst/>
            </a:prstGeom>
          </p:spPr>
        </p:pic>
        <p:grpSp>
          <p:nvGrpSpPr>
            <p:cNvPr id="31" name="Group 30">
              <a:extLst>
                <a:ext uri="{FF2B5EF4-FFF2-40B4-BE49-F238E27FC236}">
                  <a16:creationId xmlns:a16="http://schemas.microsoft.com/office/drawing/2014/main" id="{4C2AFB38-82ED-41A3-B108-B6460CA154F5}"/>
                </a:ext>
              </a:extLst>
            </p:cNvPr>
            <p:cNvGrpSpPr/>
            <p:nvPr/>
          </p:nvGrpSpPr>
          <p:grpSpPr>
            <a:xfrm>
              <a:off x="1293088" y="1307147"/>
              <a:ext cx="7899404" cy="661041"/>
              <a:chOff x="1092196" y="1301070"/>
              <a:chExt cx="7899404" cy="661041"/>
            </a:xfrm>
          </p:grpSpPr>
          <p:sp>
            <p:nvSpPr>
              <p:cNvPr id="27" name="Rectangle 26">
                <a:extLst>
                  <a:ext uri="{FF2B5EF4-FFF2-40B4-BE49-F238E27FC236}">
                    <a16:creationId xmlns:a16="http://schemas.microsoft.com/office/drawing/2014/main" id="{4F5BAF79-535A-4E51-8061-BDF6D2F4568E}"/>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Glidepath, Proprietary Revenue</a:t>
                </a:r>
              </a:p>
            </p:txBody>
          </p:sp>
          <p:sp>
            <p:nvSpPr>
              <p:cNvPr id="7" name="TextBox 6">
                <a:extLst>
                  <a:ext uri="{FF2B5EF4-FFF2-40B4-BE49-F238E27FC236}">
                    <a16:creationId xmlns:a16="http://schemas.microsoft.com/office/drawing/2014/main" id="{1E7E9B8A-53E2-4D08-9B63-E64C937D68C3}"/>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Never </a:t>
                </a:r>
                <a:r>
                  <a:rPr lang="en-US" sz="1800" b="1" i="0" dirty="0">
                    <a:solidFill>
                      <a:schemeClr val="accent1"/>
                    </a:solidFill>
                  </a:rPr>
                  <a:t>ANALYZING</a:t>
                </a:r>
                <a:r>
                  <a:rPr lang="en-US" sz="1800" i="0" dirty="0">
                    <a:solidFill>
                      <a:schemeClr val="accent1"/>
                    </a:solidFill>
                  </a:rPr>
                  <a:t> Your Target Date Funds / QDIA</a:t>
                </a:r>
                <a:endParaRPr lang="en-US" sz="1800" b="1" i="0" dirty="0">
                  <a:solidFill>
                    <a:schemeClr val="accent1"/>
                  </a:solidFill>
                </a:endParaRPr>
              </a:p>
            </p:txBody>
          </p:sp>
          <p:cxnSp>
            <p:nvCxnSpPr>
              <p:cNvPr id="29" name="Straight Connector 28">
                <a:extLst>
                  <a:ext uri="{FF2B5EF4-FFF2-40B4-BE49-F238E27FC236}">
                    <a16:creationId xmlns:a16="http://schemas.microsoft.com/office/drawing/2014/main" id="{0AD438DE-EF3A-4401-AB78-46CC4A22B337}"/>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8AAF483-6809-4735-90E9-9ACE26CE30A0}"/>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1EB53DBB-E547-401D-820A-5DC367686E73}"/>
              </a:ext>
            </a:extLst>
          </p:cNvPr>
          <p:cNvGrpSpPr/>
          <p:nvPr/>
        </p:nvGrpSpPr>
        <p:grpSpPr>
          <a:xfrm>
            <a:off x="408708" y="2415300"/>
            <a:ext cx="8783784" cy="661041"/>
            <a:chOff x="408708" y="2415300"/>
            <a:chExt cx="8783784" cy="661041"/>
          </a:xfrm>
        </p:grpSpPr>
        <p:pic>
          <p:nvPicPr>
            <p:cNvPr id="10" name="Graphic 9" descr="Money">
              <a:extLst>
                <a:ext uri="{FF2B5EF4-FFF2-40B4-BE49-F238E27FC236}">
                  <a16:creationId xmlns:a16="http://schemas.microsoft.com/office/drawing/2014/main" id="{783497E4-E15B-40A3-9E6E-A1AA2A8C73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708" y="2425780"/>
              <a:ext cx="640080" cy="640080"/>
            </a:xfrm>
            <a:prstGeom prst="rect">
              <a:avLst/>
            </a:prstGeom>
          </p:spPr>
        </p:pic>
        <p:grpSp>
          <p:nvGrpSpPr>
            <p:cNvPr id="35" name="Group 34">
              <a:extLst>
                <a:ext uri="{FF2B5EF4-FFF2-40B4-BE49-F238E27FC236}">
                  <a16:creationId xmlns:a16="http://schemas.microsoft.com/office/drawing/2014/main" id="{2119787D-98A5-44A2-8E02-538DC6466C51}"/>
                </a:ext>
              </a:extLst>
            </p:cNvPr>
            <p:cNvGrpSpPr/>
            <p:nvPr/>
          </p:nvGrpSpPr>
          <p:grpSpPr>
            <a:xfrm>
              <a:off x="1293088" y="2415300"/>
              <a:ext cx="7899404" cy="661041"/>
              <a:chOff x="1092196" y="1301070"/>
              <a:chExt cx="7899404" cy="661041"/>
            </a:xfrm>
          </p:grpSpPr>
          <p:sp>
            <p:nvSpPr>
              <p:cNvPr id="36" name="Rectangle 35">
                <a:extLst>
                  <a:ext uri="{FF2B5EF4-FFF2-40B4-BE49-F238E27FC236}">
                    <a16:creationId xmlns:a16="http://schemas.microsoft.com/office/drawing/2014/main" id="{A5C14152-BFFD-4FCD-92CB-A7BD36A6B20C}"/>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Recordkeeper, TPA, Advisor, Investments</a:t>
                </a:r>
              </a:p>
            </p:txBody>
          </p:sp>
          <p:sp>
            <p:nvSpPr>
              <p:cNvPr id="37" name="TextBox 36">
                <a:extLst>
                  <a:ext uri="{FF2B5EF4-FFF2-40B4-BE49-F238E27FC236}">
                    <a16:creationId xmlns:a16="http://schemas.microsoft.com/office/drawing/2014/main" id="{AFA067E5-F6DB-4E78-8A78-F450CCA49080}"/>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Failing to </a:t>
                </a:r>
                <a:r>
                  <a:rPr lang="en-US" sz="1800" b="1" i="0" dirty="0">
                    <a:solidFill>
                      <a:schemeClr val="accent1"/>
                    </a:solidFill>
                  </a:rPr>
                  <a:t>MONITOR &amp; BENCHMARK </a:t>
                </a:r>
                <a:r>
                  <a:rPr lang="en-US" sz="1800" i="0" dirty="0">
                    <a:solidFill>
                      <a:schemeClr val="accent1"/>
                    </a:solidFill>
                  </a:rPr>
                  <a:t>Fees</a:t>
                </a:r>
              </a:p>
            </p:txBody>
          </p:sp>
          <p:cxnSp>
            <p:nvCxnSpPr>
              <p:cNvPr id="38" name="Straight Connector 37">
                <a:extLst>
                  <a:ext uri="{FF2B5EF4-FFF2-40B4-BE49-F238E27FC236}">
                    <a16:creationId xmlns:a16="http://schemas.microsoft.com/office/drawing/2014/main" id="{C68C383D-BE0C-4F0C-BA2D-B6BD6B98811C}"/>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890A6-B95C-4457-83F9-C38CF6CA8E29}"/>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2" name="Group 31">
            <a:extLst>
              <a:ext uri="{FF2B5EF4-FFF2-40B4-BE49-F238E27FC236}">
                <a16:creationId xmlns:a16="http://schemas.microsoft.com/office/drawing/2014/main" id="{4B5A2397-8EA0-4480-A426-92DE9BDC7A6B}"/>
              </a:ext>
            </a:extLst>
          </p:cNvPr>
          <p:cNvGrpSpPr/>
          <p:nvPr/>
        </p:nvGrpSpPr>
        <p:grpSpPr>
          <a:xfrm>
            <a:off x="408709" y="3523453"/>
            <a:ext cx="8783783" cy="666802"/>
            <a:chOff x="408709" y="3523453"/>
            <a:chExt cx="8783783" cy="666802"/>
          </a:xfrm>
        </p:grpSpPr>
        <p:grpSp>
          <p:nvGrpSpPr>
            <p:cNvPr id="26" name="Group 25">
              <a:extLst>
                <a:ext uri="{FF2B5EF4-FFF2-40B4-BE49-F238E27FC236}">
                  <a16:creationId xmlns:a16="http://schemas.microsoft.com/office/drawing/2014/main" id="{79FB71E8-37A0-4D76-BC5F-CF1E761EA44B}"/>
                </a:ext>
              </a:extLst>
            </p:cNvPr>
            <p:cNvGrpSpPr/>
            <p:nvPr/>
          </p:nvGrpSpPr>
          <p:grpSpPr>
            <a:xfrm>
              <a:off x="408709" y="3524697"/>
              <a:ext cx="630385" cy="665558"/>
              <a:chOff x="8790707" y="2740977"/>
              <a:chExt cx="630385" cy="665558"/>
            </a:xfrm>
          </p:grpSpPr>
          <p:pic>
            <p:nvPicPr>
              <p:cNvPr id="20" name="Graphic 19" descr="Monthly calendar">
                <a:extLst>
                  <a:ext uri="{FF2B5EF4-FFF2-40B4-BE49-F238E27FC236}">
                    <a16:creationId xmlns:a16="http://schemas.microsoft.com/office/drawing/2014/main" id="{1F3FAC8B-61EF-44CD-8014-6D79EA15AE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90707" y="2740977"/>
                <a:ext cx="548640" cy="548640"/>
              </a:xfrm>
              <a:prstGeom prst="rect">
                <a:avLst/>
              </a:prstGeom>
            </p:spPr>
          </p:pic>
          <p:grpSp>
            <p:nvGrpSpPr>
              <p:cNvPr id="24" name="Group 23">
                <a:extLst>
                  <a:ext uri="{FF2B5EF4-FFF2-40B4-BE49-F238E27FC236}">
                    <a16:creationId xmlns:a16="http://schemas.microsoft.com/office/drawing/2014/main" id="{AB8BF078-8EA0-4FFF-B18E-FC62CC45B472}"/>
                  </a:ext>
                </a:extLst>
              </p:cNvPr>
              <p:cNvGrpSpPr/>
              <p:nvPr/>
            </p:nvGrpSpPr>
            <p:grpSpPr>
              <a:xfrm>
                <a:off x="8963892" y="2949335"/>
                <a:ext cx="457200" cy="457200"/>
                <a:chOff x="10186324" y="2184704"/>
                <a:chExt cx="365760" cy="365760"/>
              </a:xfrm>
            </p:grpSpPr>
            <p:sp>
              <p:nvSpPr>
                <p:cNvPr id="22" name="Oval 21">
                  <a:extLst>
                    <a:ext uri="{FF2B5EF4-FFF2-40B4-BE49-F238E27FC236}">
                      <a16:creationId xmlns:a16="http://schemas.microsoft.com/office/drawing/2014/main" id="{9BDF8DFF-796D-4A79-B44D-3A9C1FF9D9C1}"/>
                    </a:ext>
                  </a:extLst>
                </p:cNvPr>
                <p:cNvSpPr/>
                <p:nvPr/>
              </p:nvSpPr>
              <p:spPr>
                <a:xfrm>
                  <a:off x="10232044" y="2230424"/>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lock">
                  <a:extLst>
                    <a:ext uri="{FF2B5EF4-FFF2-40B4-BE49-F238E27FC236}">
                      <a16:creationId xmlns:a16="http://schemas.microsoft.com/office/drawing/2014/main" id="{ACF4B444-AA4E-4052-B6BF-F9A0B6AD252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86324" y="2184704"/>
                  <a:ext cx="365760" cy="365760"/>
                </a:xfrm>
                <a:prstGeom prst="rect">
                  <a:avLst/>
                </a:prstGeom>
              </p:spPr>
            </p:pic>
          </p:grpSp>
        </p:grpSp>
        <p:grpSp>
          <p:nvGrpSpPr>
            <p:cNvPr id="43" name="Group 42">
              <a:extLst>
                <a:ext uri="{FF2B5EF4-FFF2-40B4-BE49-F238E27FC236}">
                  <a16:creationId xmlns:a16="http://schemas.microsoft.com/office/drawing/2014/main" id="{9AD07F33-FC98-4D18-A2FE-6FE4EAB76EE2}"/>
                </a:ext>
              </a:extLst>
            </p:cNvPr>
            <p:cNvGrpSpPr/>
            <p:nvPr/>
          </p:nvGrpSpPr>
          <p:grpSpPr>
            <a:xfrm>
              <a:off x="1293088" y="3523453"/>
              <a:ext cx="7899404" cy="661041"/>
              <a:chOff x="1092196" y="1301070"/>
              <a:chExt cx="7899404" cy="661041"/>
            </a:xfrm>
          </p:grpSpPr>
          <p:sp>
            <p:nvSpPr>
              <p:cNvPr id="44" name="Rectangle 43">
                <a:extLst>
                  <a:ext uri="{FF2B5EF4-FFF2-40B4-BE49-F238E27FC236}">
                    <a16:creationId xmlns:a16="http://schemas.microsoft.com/office/drawing/2014/main" id="{0F8C33B7-5055-4C5C-A8C2-F81451D505D7}"/>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Committee Meetings</a:t>
                </a:r>
              </a:p>
            </p:txBody>
          </p:sp>
          <p:sp>
            <p:nvSpPr>
              <p:cNvPr id="45" name="TextBox 44">
                <a:extLst>
                  <a:ext uri="{FF2B5EF4-FFF2-40B4-BE49-F238E27FC236}">
                    <a16:creationId xmlns:a16="http://schemas.microsoft.com/office/drawing/2014/main" id="{BFB94796-76BC-4C77-B382-B9B7120B085F}"/>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Being Too Busy to </a:t>
                </a:r>
                <a:r>
                  <a:rPr lang="en-US" sz="1800" b="1" i="0" dirty="0">
                    <a:solidFill>
                      <a:schemeClr val="accent1"/>
                    </a:solidFill>
                  </a:rPr>
                  <a:t>MEET REGULARLY</a:t>
                </a:r>
              </a:p>
            </p:txBody>
          </p:sp>
          <p:cxnSp>
            <p:nvCxnSpPr>
              <p:cNvPr id="46" name="Straight Connector 45">
                <a:extLst>
                  <a:ext uri="{FF2B5EF4-FFF2-40B4-BE49-F238E27FC236}">
                    <a16:creationId xmlns:a16="http://schemas.microsoft.com/office/drawing/2014/main" id="{C7DBB415-BB08-40C1-9E83-D292135F6ED5}"/>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0D0DBCA-70AA-4660-A7FE-6BA0DE011BB7}"/>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a:extLst>
              <a:ext uri="{FF2B5EF4-FFF2-40B4-BE49-F238E27FC236}">
                <a16:creationId xmlns:a16="http://schemas.microsoft.com/office/drawing/2014/main" id="{C523B4B3-D5B2-4DA4-9AA5-4DBB0F6DC4BF}"/>
              </a:ext>
            </a:extLst>
          </p:cNvPr>
          <p:cNvGrpSpPr/>
          <p:nvPr/>
        </p:nvGrpSpPr>
        <p:grpSpPr>
          <a:xfrm>
            <a:off x="408709" y="4631606"/>
            <a:ext cx="8783783" cy="661041"/>
            <a:chOff x="408709" y="4631606"/>
            <a:chExt cx="8783783" cy="661041"/>
          </a:xfrm>
        </p:grpSpPr>
        <p:grpSp>
          <p:nvGrpSpPr>
            <p:cNvPr id="64" name="Group 63">
              <a:extLst>
                <a:ext uri="{FF2B5EF4-FFF2-40B4-BE49-F238E27FC236}">
                  <a16:creationId xmlns:a16="http://schemas.microsoft.com/office/drawing/2014/main" id="{11D50DD4-8BD0-49D1-BBB6-3CBFA5A4D379}"/>
                </a:ext>
              </a:extLst>
            </p:cNvPr>
            <p:cNvGrpSpPr>
              <a:grpSpLocks noChangeAspect="1"/>
            </p:cNvGrpSpPr>
            <p:nvPr/>
          </p:nvGrpSpPr>
          <p:grpSpPr>
            <a:xfrm>
              <a:off x="408709" y="4642086"/>
              <a:ext cx="731520" cy="647345"/>
              <a:chOff x="740736" y="5373950"/>
              <a:chExt cx="1817202" cy="1608098"/>
            </a:xfrm>
          </p:grpSpPr>
          <p:pic>
            <p:nvPicPr>
              <p:cNvPr id="73" name="Graphic 72" descr="Document">
                <a:extLst>
                  <a:ext uri="{FF2B5EF4-FFF2-40B4-BE49-F238E27FC236}">
                    <a16:creationId xmlns:a16="http://schemas.microsoft.com/office/drawing/2014/main" id="{B9A5AB26-DCD0-4736-A5F8-3261EA6060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0736" y="5867400"/>
                <a:ext cx="548640" cy="548640"/>
              </a:xfrm>
              <a:prstGeom prst="rect">
                <a:avLst/>
              </a:prstGeom>
            </p:spPr>
          </p:pic>
          <p:pic>
            <p:nvPicPr>
              <p:cNvPr id="74" name="Graphic 73" descr="Magnifying glass">
                <a:extLst>
                  <a:ext uri="{FF2B5EF4-FFF2-40B4-BE49-F238E27FC236}">
                    <a16:creationId xmlns:a16="http://schemas.microsoft.com/office/drawing/2014/main" id="{ECD27108-D9CE-44DC-A75D-A45A43B004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9840" y="5373950"/>
                <a:ext cx="1608098" cy="1608098"/>
              </a:xfrm>
              <a:prstGeom prst="rect">
                <a:avLst/>
              </a:prstGeom>
            </p:spPr>
          </p:pic>
          <p:pic>
            <p:nvPicPr>
              <p:cNvPr id="75" name="Graphic 74" descr="Checklist">
                <a:extLst>
                  <a:ext uri="{FF2B5EF4-FFF2-40B4-BE49-F238E27FC236}">
                    <a16:creationId xmlns:a16="http://schemas.microsoft.com/office/drawing/2014/main" id="{7663DE9D-68BA-4B75-8AF8-4D8A18BFFD2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892494">
                <a:off x="1242684" y="5671902"/>
                <a:ext cx="685896" cy="685896"/>
              </a:xfrm>
              <a:prstGeom prst="rect">
                <a:avLst/>
              </a:prstGeom>
            </p:spPr>
          </p:pic>
          <p:pic>
            <p:nvPicPr>
              <p:cNvPr id="76" name="Graphic 75" descr="Checklist">
                <a:extLst>
                  <a:ext uri="{FF2B5EF4-FFF2-40B4-BE49-F238E27FC236}">
                    <a16:creationId xmlns:a16="http://schemas.microsoft.com/office/drawing/2014/main" id="{8A2492C2-9653-4223-8F76-30D73619A0C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0736" y="6357208"/>
                <a:ext cx="548640" cy="548640"/>
              </a:xfrm>
              <a:prstGeom prst="rect">
                <a:avLst/>
              </a:prstGeom>
            </p:spPr>
          </p:pic>
          <p:pic>
            <p:nvPicPr>
              <p:cNvPr id="77" name="Graphic 76" descr="Paper">
                <a:extLst>
                  <a:ext uri="{FF2B5EF4-FFF2-40B4-BE49-F238E27FC236}">
                    <a16:creationId xmlns:a16="http://schemas.microsoft.com/office/drawing/2014/main" id="{F9E761A6-9487-4FEF-96B7-A1E620E00E0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7256" y="6357208"/>
                <a:ext cx="548640" cy="548640"/>
              </a:xfrm>
              <a:prstGeom prst="rect">
                <a:avLst/>
              </a:prstGeom>
            </p:spPr>
          </p:pic>
        </p:grpSp>
        <p:grpSp>
          <p:nvGrpSpPr>
            <p:cNvPr id="51" name="Group 50">
              <a:extLst>
                <a:ext uri="{FF2B5EF4-FFF2-40B4-BE49-F238E27FC236}">
                  <a16:creationId xmlns:a16="http://schemas.microsoft.com/office/drawing/2014/main" id="{1648A469-FDED-4D95-A360-FF78D52524B2}"/>
                </a:ext>
              </a:extLst>
            </p:cNvPr>
            <p:cNvGrpSpPr/>
            <p:nvPr/>
          </p:nvGrpSpPr>
          <p:grpSpPr>
            <a:xfrm>
              <a:off x="1293088" y="4631606"/>
              <a:ext cx="7899404" cy="661041"/>
              <a:chOff x="1092196" y="1301070"/>
              <a:chExt cx="7899404" cy="661041"/>
            </a:xfrm>
          </p:grpSpPr>
          <p:sp>
            <p:nvSpPr>
              <p:cNvPr id="52" name="Rectangle 51">
                <a:extLst>
                  <a:ext uri="{FF2B5EF4-FFF2-40B4-BE49-F238E27FC236}">
                    <a16:creationId xmlns:a16="http://schemas.microsoft.com/office/drawing/2014/main" id="{6881EDFE-836F-4C96-95EE-2C414E1CEF38}"/>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Service Agreements</a:t>
                </a:r>
              </a:p>
            </p:txBody>
          </p:sp>
          <p:sp>
            <p:nvSpPr>
              <p:cNvPr id="53" name="TextBox 52">
                <a:extLst>
                  <a:ext uri="{FF2B5EF4-FFF2-40B4-BE49-F238E27FC236}">
                    <a16:creationId xmlns:a16="http://schemas.microsoft.com/office/drawing/2014/main" id="{B61BA59A-8CC1-4D3E-96FC-48B0B5D14A43}"/>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Selecting and Not </a:t>
                </a:r>
                <a:r>
                  <a:rPr lang="en-US" sz="1800" b="1" i="0" dirty="0">
                    <a:solidFill>
                      <a:schemeClr val="accent1"/>
                    </a:solidFill>
                  </a:rPr>
                  <a:t>REVIEWING</a:t>
                </a:r>
                <a:r>
                  <a:rPr lang="en-US" sz="1800" i="0" dirty="0">
                    <a:solidFill>
                      <a:schemeClr val="accent1"/>
                    </a:solidFill>
                  </a:rPr>
                  <a:t> Service Providers</a:t>
                </a:r>
              </a:p>
            </p:txBody>
          </p:sp>
          <p:cxnSp>
            <p:nvCxnSpPr>
              <p:cNvPr id="54" name="Straight Connector 53">
                <a:extLst>
                  <a:ext uri="{FF2B5EF4-FFF2-40B4-BE49-F238E27FC236}">
                    <a16:creationId xmlns:a16="http://schemas.microsoft.com/office/drawing/2014/main" id="{3FCD7237-3B96-443B-BCBC-0F4C71B71565}"/>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DE36F2A-C55F-4282-90F6-015EEA0818B2}"/>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17265965-12F8-418E-B1F3-E3D75856B3B1}"/>
              </a:ext>
            </a:extLst>
          </p:cNvPr>
          <p:cNvGrpSpPr/>
          <p:nvPr/>
        </p:nvGrpSpPr>
        <p:grpSpPr>
          <a:xfrm>
            <a:off x="408709" y="5739759"/>
            <a:ext cx="8783783" cy="661041"/>
            <a:chOff x="408709" y="5739759"/>
            <a:chExt cx="8783783" cy="661041"/>
          </a:xfrm>
        </p:grpSpPr>
        <p:pic>
          <p:nvPicPr>
            <p:cNvPr id="40" name="Graphic 39" descr="Circles with arrows">
              <a:extLst>
                <a:ext uri="{FF2B5EF4-FFF2-40B4-BE49-F238E27FC236}">
                  <a16:creationId xmlns:a16="http://schemas.microsoft.com/office/drawing/2014/main" id="{5C08BFD2-9538-4302-8084-42E358B6B88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8709" y="5750239"/>
              <a:ext cx="640080" cy="640080"/>
            </a:xfrm>
            <a:prstGeom prst="rect">
              <a:avLst/>
            </a:prstGeom>
          </p:spPr>
        </p:pic>
        <p:grpSp>
          <p:nvGrpSpPr>
            <p:cNvPr id="59" name="Group 58">
              <a:extLst>
                <a:ext uri="{FF2B5EF4-FFF2-40B4-BE49-F238E27FC236}">
                  <a16:creationId xmlns:a16="http://schemas.microsoft.com/office/drawing/2014/main" id="{427EFFA8-DD65-4B03-8EEB-E2DE723BF871}"/>
                </a:ext>
              </a:extLst>
            </p:cNvPr>
            <p:cNvGrpSpPr/>
            <p:nvPr/>
          </p:nvGrpSpPr>
          <p:grpSpPr>
            <a:xfrm>
              <a:off x="1293088" y="5739759"/>
              <a:ext cx="7899404" cy="661041"/>
              <a:chOff x="1092196" y="1301070"/>
              <a:chExt cx="7899404" cy="661041"/>
            </a:xfrm>
          </p:grpSpPr>
          <p:sp>
            <p:nvSpPr>
              <p:cNvPr id="60" name="Rectangle 59">
                <a:extLst>
                  <a:ext uri="{FF2B5EF4-FFF2-40B4-BE49-F238E27FC236}">
                    <a16:creationId xmlns:a16="http://schemas.microsoft.com/office/drawing/2014/main" id="{86EE3030-37EB-4042-8666-FE22B14F27FD}"/>
                  </a:ext>
                </a:extLst>
              </p:cNvPr>
              <p:cNvSpPr/>
              <p:nvPr/>
            </p:nvSpPr>
            <p:spPr>
              <a:xfrm>
                <a:off x="1189644" y="1662540"/>
                <a:ext cx="7116156" cy="29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tx1"/>
                    </a:solidFill>
                  </a:rPr>
                  <a:t>Example:  Market Pricing</a:t>
                </a:r>
              </a:p>
            </p:txBody>
          </p:sp>
          <p:sp>
            <p:nvSpPr>
              <p:cNvPr id="61" name="TextBox 60">
                <a:extLst>
                  <a:ext uri="{FF2B5EF4-FFF2-40B4-BE49-F238E27FC236}">
                    <a16:creationId xmlns:a16="http://schemas.microsoft.com/office/drawing/2014/main" id="{5B978BEB-E4B1-47A2-8320-5ED859D5D4CE}"/>
                  </a:ext>
                </a:extLst>
              </p:cNvPr>
              <p:cNvSpPr txBox="1"/>
              <p:nvPr/>
            </p:nvSpPr>
            <p:spPr>
              <a:xfrm>
                <a:off x="1092196" y="1301070"/>
                <a:ext cx="7899404" cy="352541"/>
              </a:xfrm>
              <a:prstGeom prst="rect">
                <a:avLst/>
              </a:prstGeom>
              <a:gradFill flip="none" rotWithShape="1">
                <a:gsLst>
                  <a:gs pos="15000">
                    <a:srgbClr val="F3F1E0"/>
                  </a:gs>
                  <a:gs pos="0">
                    <a:schemeClr val="bg1"/>
                  </a:gs>
                  <a:gs pos="61000">
                    <a:schemeClr val="bg1"/>
                  </a:gs>
                  <a:gs pos="30000">
                    <a:schemeClr val="accent3">
                      <a:lumMod val="20000"/>
                      <a:lumOff val="8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defPPr>
                  <a:defRPr lang="en-US"/>
                </a:defPPr>
                <a:lvl1pPr>
                  <a:defRPr sz="1600" i="1">
                    <a:solidFill>
                      <a:schemeClr val="tx1"/>
                    </a:solidFill>
                  </a:defRPr>
                </a:lvl1pPr>
              </a:lstStyle>
              <a:p>
                <a:r>
                  <a:rPr lang="en-US" sz="1800" i="0" dirty="0">
                    <a:solidFill>
                      <a:schemeClr val="accent1"/>
                    </a:solidFill>
                  </a:rPr>
                  <a:t>Believing a </a:t>
                </a:r>
                <a:r>
                  <a:rPr lang="en-US" sz="1800" b="1" i="0" dirty="0">
                    <a:solidFill>
                      <a:schemeClr val="accent1"/>
                    </a:solidFill>
                  </a:rPr>
                  <a:t>REGULAR RFP PROCESS</a:t>
                </a:r>
                <a:r>
                  <a:rPr lang="en-US" sz="1800" i="0" dirty="0">
                    <a:solidFill>
                      <a:schemeClr val="accent1"/>
                    </a:solidFill>
                  </a:rPr>
                  <a:t> is Unnecessary</a:t>
                </a:r>
              </a:p>
            </p:txBody>
          </p:sp>
          <p:cxnSp>
            <p:nvCxnSpPr>
              <p:cNvPr id="62" name="Straight Connector 61">
                <a:extLst>
                  <a:ext uri="{FF2B5EF4-FFF2-40B4-BE49-F238E27FC236}">
                    <a16:creationId xmlns:a16="http://schemas.microsoft.com/office/drawing/2014/main" id="{31B62817-1BD8-4653-9112-2F773D6209D2}"/>
                  </a:ext>
                </a:extLst>
              </p:cNvPr>
              <p:cNvCxnSpPr/>
              <p:nvPr/>
            </p:nvCxnSpPr>
            <p:spPr>
              <a:xfrm>
                <a:off x="1143000" y="1301070"/>
                <a:ext cx="758952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6C2ACA-8EC5-481B-8F06-5BB07897E61D}"/>
                  </a:ext>
                </a:extLst>
              </p:cNvPr>
              <p:cNvCxnSpPr/>
              <p:nvPr/>
            </p:nvCxnSpPr>
            <p:spPr>
              <a:xfrm>
                <a:off x="1143000" y="1653611"/>
                <a:ext cx="6492240" cy="0"/>
              </a:xfrm>
              <a:prstGeom prst="line">
                <a:avLst/>
              </a:prstGeom>
              <a:ln>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167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610C-F000-48A5-B092-D6C169BA80FD}"/>
              </a:ext>
            </a:extLst>
          </p:cNvPr>
          <p:cNvSpPr>
            <a:spLocks noGrp="1"/>
          </p:cNvSpPr>
          <p:nvPr>
            <p:ph type="title"/>
          </p:nvPr>
        </p:nvSpPr>
        <p:spPr/>
        <p:txBody>
          <a:bodyPr/>
          <a:lstStyle/>
          <a:p>
            <a:r>
              <a:rPr lang="en-US" dirty="0"/>
              <a:t>RECENT Court Cases &amp; Best Practices</a:t>
            </a:r>
          </a:p>
        </p:txBody>
      </p:sp>
      <p:sp>
        <p:nvSpPr>
          <p:cNvPr id="3" name="Text Placeholder 2">
            <a:extLst>
              <a:ext uri="{FF2B5EF4-FFF2-40B4-BE49-F238E27FC236}">
                <a16:creationId xmlns:a16="http://schemas.microsoft.com/office/drawing/2014/main" id="{705A65FC-738B-41D6-B8EA-010FF3C723D6}"/>
              </a:ext>
            </a:extLst>
          </p:cNvPr>
          <p:cNvSpPr>
            <a:spLocks noGrp="1"/>
          </p:cNvSpPr>
          <p:nvPr>
            <p:ph type="body" idx="1"/>
          </p:nvPr>
        </p:nvSpPr>
        <p:spPr/>
        <p:txBody>
          <a:bodyPr/>
          <a:lstStyle/>
          <a:p>
            <a:r>
              <a:rPr lang="en-US" dirty="0"/>
              <a:t>In Practice</a:t>
            </a:r>
          </a:p>
        </p:txBody>
      </p:sp>
      <p:sp>
        <p:nvSpPr>
          <p:cNvPr id="4" name="Text Placeholder 3">
            <a:extLst>
              <a:ext uri="{FF2B5EF4-FFF2-40B4-BE49-F238E27FC236}">
                <a16:creationId xmlns:a16="http://schemas.microsoft.com/office/drawing/2014/main" id="{F65FA376-CC3D-4DC6-A69A-DF53AF26252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2106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262BC-762E-46FE-9E21-990982D9394B}"/>
              </a:ext>
            </a:extLst>
          </p:cNvPr>
          <p:cNvSpPr>
            <a:spLocks noGrp="1"/>
          </p:cNvSpPr>
          <p:nvPr>
            <p:ph type="sldNum" sz="quarter" idx="12"/>
          </p:nvPr>
        </p:nvSpPr>
        <p:spPr/>
        <p:txBody>
          <a:bodyPr/>
          <a:lstStyle/>
          <a:p>
            <a:fld id="{378B6225-5BBB-4451-81A7-8CEFDAF33C9C}" type="slidenum">
              <a:rPr lang="en-US" smtClean="0"/>
              <a:pPr/>
              <a:t>8</a:t>
            </a:fld>
            <a:endParaRPr lang="en-US" dirty="0"/>
          </a:p>
        </p:txBody>
      </p:sp>
      <p:sp>
        <p:nvSpPr>
          <p:cNvPr id="3" name="Text Placeholder 2">
            <a:extLst>
              <a:ext uri="{FF2B5EF4-FFF2-40B4-BE49-F238E27FC236}">
                <a16:creationId xmlns:a16="http://schemas.microsoft.com/office/drawing/2014/main" id="{324D294A-3A79-4A25-B8CB-EB71180A0C31}"/>
              </a:ext>
            </a:extLst>
          </p:cNvPr>
          <p:cNvSpPr>
            <a:spLocks noGrp="1"/>
          </p:cNvSpPr>
          <p:nvPr>
            <p:ph type="body" sz="quarter" idx="13"/>
          </p:nvPr>
        </p:nvSpPr>
        <p:spPr/>
        <p:txBody>
          <a:bodyPr/>
          <a:lstStyle/>
          <a:p>
            <a:r>
              <a:rPr lang="en-US" dirty="0"/>
              <a:t>Think Your Plan is Too Small to be Sued?</a:t>
            </a:r>
          </a:p>
        </p:txBody>
      </p:sp>
      <p:sp>
        <p:nvSpPr>
          <p:cNvPr id="4" name="Text Placeholder 3">
            <a:extLst>
              <a:ext uri="{FF2B5EF4-FFF2-40B4-BE49-F238E27FC236}">
                <a16:creationId xmlns:a16="http://schemas.microsoft.com/office/drawing/2014/main" id="{0E784A23-F78E-472B-93B8-9BAF8E441B40}"/>
              </a:ext>
            </a:extLst>
          </p:cNvPr>
          <p:cNvSpPr>
            <a:spLocks noGrp="1"/>
          </p:cNvSpPr>
          <p:nvPr>
            <p:ph type="body" sz="quarter" idx="16"/>
          </p:nvPr>
        </p:nvSpPr>
        <p:spPr/>
        <p:txBody>
          <a:bodyPr/>
          <a:lstStyle/>
          <a:p>
            <a:endParaRPr lang="en-US"/>
          </a:p>
        </p:txBody>
      </p:sp>
      <p:pic>
        <p:nvPicPr>
          <p:cNvPr id="1028" name="Picture 4" descr="Image result for lamettry's collision logo">
            <a:extLst>
              <a:ext uri="{FF2B5EF4-FFF2-40B4-BE49-F238E27FC236}">
                <a16:creationId xmlns:a16="http://schemas.microsoft.com/office/drawing/2014/main" id="{2A035F0A-7384-4BD7-BBF6-F386AE993E1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3333" b="35416"/>
          <a:stretch/>
        </p:blipFill>
        <p:spPr bwMode="auto">
          <a:xfrm>
            <a:off x="1143000" y="2514600"/>
            <a:ext cx="7315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2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535434-364C-48D1-AF93-2FF35296D11B}"/>
              </a:ext>
            </a:extLst>
          </p:cNvPr>
          <p:cNvSpPr>
            <a:spLocks noGrp="1"/>
          </p:cNvSpPr>
          <p:nvPr>
            <p:ph type="sldNum" sz="quarter" idx="12"/>
          </p:nvPr>
        </p:nvSpPr>
        <p:spPr/>
        <p:txBody>
          <a:bodyPr/>
          <a:lstStyle/>
          <a:p>
            <a:fld id="{378B6225-5BBB-4451-81A7-8CEFDAF33C9C}" type="slidenum">
              <a:rPr lang="en-US" smtClean="0"/>
              <a:pPr/>
              <a:t>9</a:t>
            </a:fld>
            <a:endParaRPr lang="en-US" dirty="0"/>
          </a:p>
        </p:txBody>
      </p:sp>
      <p:sp>
        <p:nvSpPr>
          <p:cNvPr id="3" name="Text Placeholder 2">
            <a:extLst>
              <a:ext uri="{FF2B5EF4-FFF2-40B4-BE49-F238E27FC236}">
                <a16:creationId xmlns:a16="http://schemas.microsoft.com/office/drawing/2014/main" id="{B76CDFDA-A0E3-43A6-9913-C533CA685CBD}"/>
              </a:ext>
            </a:extLst>
          </p:cNvPr>
          <p:cNvSpPr>
            <a:spLocks noGrp="1"/>
          </p:cNvSpPr>
          <p:nvPr>
            <p:ph type="body" sz="quarter" idx="13"/>
          </p:nvPr>
        </p:nvSpPr>
        <p:spPr/>
        <p:txBody>
          <a:bodyPr/>
          <a:lstStyle/>
          <a:p>
            <a:r>
              <a:rPr lang="en-US" dirty="0"/>
              <a:t>Common Theme?</a:t>
            </a:r>
          </a:p>
        </p:txBody>
      </p:sp>
      <p:pic>
        <p:nvPicPr>
          <p:cNvPr id="10" name="Picture 9">
            <a:extLst>
              <a:ext uri="{FF2B5EF4-FFF2-40B4-BE49-F238E27FC236}">
                <a16:creationId xmlns:a16="http://schemas.microsoft.com/office/drawing/2014/main" id="{1B0813FF-7EDA-4650-813A-85E02BB878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806" y="2138566"/>
            <a:ext cx="1247424" cy="1247424"/>
          </a:xfrm>
          <a:prstGeom prst="rect">
            <a:avLst/>
          </a:prstGeom>
        </p:spPr>
      </p:pic>
      <p:pic>
        <p:nvPicPr>
          <p:cNvPr id="11" name="Picture 20" descr="Image result for northwestern logo">
            <a:extLst>
              <a:ext uri="{FF2B5EF4-FFF2-40B4-BE49-F238E27FC236}">
                <a16:creationId xmlns:a16="http://schemas.microsoft.com/office/drawing/2014/main" id="{4DE877CB-AE06-4C43-87C0-BE09DEA34E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233" y="3879852"/>
            <a:ext cx="2889041" cy="15167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Image result for columbia university">
            <a:extLst>
              <a:ext uri="{FF2B5EF4-FFF2-40B4-BE49-F238E27FC236}">
                <a16:creationId xmlns:a16="http://schemas.microsoft.com/office/drawing/2014/main" id="{0BF9E4F1-2DDD-4145-A59E-8567400C041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81800" y="2762278"/>
            <a:ext cx="2213748" cy="10681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5DDF9CC-2B84-41B8-A406-6646A49485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3803" y="3882242"/>
            <a:ext cx="2333002" cy="1258295"/>
          </a:xfrm>
          <a:prstGeom prst="rect">
            <a:avLst/>
          </a:prstGeom>
        </p:spPr>
      </p:pic>
      <p:pic>
        <p:nvPicPr>
          <p:cNvPr id="1026" name="Picture 2" descr="Image result for vanderbilt logo">
            <a:extLst>
              <a:ext uri="{FF2B5EF4-FFF2-40B4-BE49-F238E27FC236}">
                <a16:creationId xmlns:a16="http://schemas.microsoft.com/office/drawing/2014/main" id="{10DA0C77-5525-4C54-B4F4-51D3B670DD9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7473" y="5207753"/>
            <a:ext cx="2335065" cy="1747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ohns hopkins logo">
            <a:extLst>
              <a:ext uri="{FF2B5EF4-FFF2-40B4-BE49-F238E27FC236}">
                <a16:creationId xmlns:a16="http://schemas.microsoft.com/office/drawing/2014/main" id="{580630DB-D95F-4924-9F47-EC6B6CE29FF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601" t="23687" r="10617" b="26442"/>
          <a:stretch/>
        </p:blipFill>
        <p:spPr bwMode="auto">
          <a:xfrm>
            <a:off x="990807" y="1096039"/>
            <a:ext cx="3493425" cy="895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t logo">
            <a:extLst>
              <a:ext uri="{FF2B5EF4-FFF2-40B4-BE49-F238E27FC236}">
                <a16:creationId xmlns:a16="http://schemas.microsoft.com/office/drawing/2014/main" id="{753693D0-E655-41DF-BE7F-DC8EB50175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4146" y="1538391"/>
            <a:ext cx="1881366" cy="18813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mory university logo">
            <a:extLst>
              <a:ext uri="{FF2B5EF4-FFF2-40B4-BE49-F238E27FC236}">
                <a16:creationId xmlns:a16="http://schemas.microsoft.com/office/drawing/2014/main" id="{9B85718D-294F-4765-9C16-E738FC441E51}"/>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1654" y="4889387"/>
            <a:ext cx="1858946" cy="18589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ornell university logo">
            <a:extLst>
              <a:ext uri="{FF2B5EF4-FFF2-40B4-BE49-F238E27FC236}">
                <a16:creationId xmlns:a16="http://schemas.microsoft.com/office/drawing/2014/main" id="{2A92A3D7-85B8-4153-B6A0-7AA37A28017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9742" r="19743"/>
          <a:stretch/>
        </p:blipFill>
        <p:spPr bwMode="auto">
          <a:xfrm>
            <a:off x="7444485" y="4411875"/>
            <a:ext cx="1928115" cy="17701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enn logo">
            <a:extLst>
              <a:ext uri="{FF2B5EF4-FFF2-40B4-BE49-F238E27FC236}">
                <a16:creationId xmlns:a16="http://schemas.microsoft.com/office/drawing/2014/main" id="{8F49B796-9E97-4564-8FC8-2C5553E0B192}"/>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15119" b="15383"/>
          <a:stretch/>
        </p:blipFill>
        <p:spPr bwMode="auto">
          <a:xfrm>
            <a:off x="6694188" y="1347893"/>
            <a:ext cx="2667000" cy="10297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yale logo">
            <a:extLst>
              <a:ext uri="{FF2B5EF4-FFF2-40B4-BE49-F238E27FC236}">
                <a16:creationId xmlns:a16="http://schemas.microsoft.com/office/drawing/2014/main" id="{10412F7A-F110-42AE-8549-8F7166DEC9E2}"/>
              </a:ext>
            </a:extLst>
          </p:cNvPr>
          <p:cNvPicPr>
            <a:picLocks noChangeAspect="1" noChangeArrowheads="1"/>
          </p:cNvPicPr>
          <p:nvPr/>
        </p:nvPicPr>
        <p:blipFill>
          <a:blip r:embed="rId1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79233" y="5779791"/>
            <a:ext cx="1858946" cy="8025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university of southern california logo">
            <a:extLst>
              <a:ext uri="{FF2B5EF4-FFF2-40B4-BE49-F238E27FC236}">
                <a16:creationId xmlns:a16="http://schemas.microsoft.com/office/drawing/2014/main" id="{C0C66E13-558A-41BD-9372-EA345EC4C7F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4109" y="2682492"/>
            <a:ext cx="2213749" cy="81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583257"/>
      </p:ext>
    </p:extLst>
  </p:cSld>
  <p:clrMapOvr>
    <a:masterClrMapping/>
  </p:clrMapOvr>
</p:sld>
</file>

<file path=ppt/theme/theme1.xml><?xml version="1.0" encoding="utf-8"?>
<a:theme xmlns:a="http://schemas.openxmlformats.org/drawingml/2006/main" name="Office Theme">
  <a:themeElements>
    <a:clrScheme name="BEJS">
      <a:dk1>
        <a:srgbClr val="000000"/>
      </a:dk1>
      <a:lt1>
        <a:srgbClr val="FFFFFF"/>
      </a:lt1>
      <a:dk2>
        <a:srgbClr val="FAAF3F"/>
      </a:dk2>
      <a:lt2>
        <a:srgbClr val="7E876D"/>
      </a:lt2>
      <a:accent1>
        <a:srgbClr val="5B6983"/>
      </a:accent1>
      <a:accent2>
        <a:srgbClr val="8E9A36"/>
      </a:accent2>
      <a:accent3>
        <a:srgbClr val="D8D096"/>
      </a:accent3>
      <a:accent4>
        <a:srgbClr val="B2700E"/>
      </a:accent4>
      <a:accent5>
        <a:srgbClr val="C00000"/>
      </a:accent5>
      <a:accent6>
        <a:srgbClr val="353E4D"/>
      </a:accent6>
      <a:hlink>
        <a:srgbClr val="8E9A36"/>
      </a:hlink>
      <a:folHlink>
        <a:srgbClr val="7E876D"/>
      </a:folHlink>
    </a:clrScheme>
    <a:fontScheme name="BEJ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lumMod val="40000"/>
            <a:lumOff val="60000"/>
          </a:schemeClr>
        </a:solidFill>
        <a:ln>
          <a:noFill/>
        </a:ln>
        <a:effectLst>
          <a:outerShdw blurRad="50800" dist="38100" dir="2700000" algn="tl" rotWithShape="0">
            <a:prstClr val="black">
              <a:alpha val="40000"/>
            </a:prstClr>
          </a:outerShdw>
        </a:effectLst>
      </a:spPr>
      <a:bodyPr wrap="square" rtlCol="0" anchor="t">
        <a:noAutofit/>
      </a:bodyPr>
      <a:lstStyle>
        <a:defPPr>
          <a:defRPr sz="1400" dirty="0" smtClean="0">
            <a:solidFill>
              <a:schemeClr val="accent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J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5F3EB7241EA4E864111880BC2DA30" ma:contentTypeVersion="13" ma:contentTypeDescription="Create a new document." ma:contentTypeScope="" ma:versionID="590a76a42b8769175993ecfd3c102dde">
  <xsd:schema xmlns:xsd="http://www.w3.org/2001/XMLSchema" xmlns:xs="http://www.w3.org/2001/XMLSchema" xmlns:p="http://schemas.microsoft.com/office/2006/metadata/properties" xmlns:ns3="0bb66584-0fe6-4548-a551-b5b8aacc3f6f" xmlns:ns4="13c85333-61f1-4ec8-834e-9adcdf2e5c56" targetNamespace="http://schemas.microsoft.com/office/2006/metadata/properties" ma:root="true" ma:fieldsID="b5836f3ec64708fe511864df636cdb18" ns3:_="" ns4:_="">
    <xsd:import namespace="0bb66584-0fe6-4548-a551-b5b8aacc3f6f"/>
    <xsd:import namespace="13c85333-61f1-4ec8-834e-9adcdf2e5c5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66584-0fe6-4548-a551-b5b8aacc3f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c85333-61f1-4ec8-834e-9adcdf2e5c5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23B910-4190-4321-B66C-8BB98530E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66584-0fe6-4548-a551-b5b8aacc3f6f"/>
    <ds:schemaRef ds:uri="13c85333-61f1-4ec8-834e-9adcdf2e5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94A9B8-1123-4E3A-A03B-7219D3802A09}">
  <ds:schemaRefs>
    <ds:schemaRef ds:uri="http://schemas.microsoft.com/sharepoint/v3/contenttype/forms"/>
  </ds:schemaRefs>
</ds:datastoreItem>
</file>

<file path=customXml/itemProps3.xml><?xml version="1.0" encoding="utf-8"?>
<ds:datastoreItem xmlns:ds="http://schemas.openxmlformats.org/officeDocument/2006/customXml" ds:itemID="{C35032E2-8551-4B28-8972-4C578EED6C6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7703</TotalTime>
  <Words>1984</Words>
  <Application>Microsoft Office PowerPoint</Application>
  <PresentationFormat>Custom</PresentationFormat>
  <Paragraphs>202</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Consolas</vt:lpstr>
      <vt:lpstr>Times New Roman</vt:lpstr>
      <vt:lpstr>Wingdings</vt:lpstr>
      <vt:lpstr>Office Theme</vt:lpstr>
      <vt:lpstr>10 Ways to Make Your Plan a Litigation Target</vt:lpstr>
      <vt:lpstr>PowerPoint Presentation</vt:lpstr>
      <vt:lpstr>PowerPoint Presentation</vt:lpstr>
      <vt:lpstr>PowerPoint Presentation</vt:lpstr>
      <vt:lpstr>PowerPoint Presentation</vt:lpstr>
      <vt:lpstr>PowerPoint Presentation</vt:lpstr>
      <vt:lpstr>RECENT Court Cases &amp; Best Practices</vt:lpstr>
      <vt:lpstr>PowerPoint Presentation</vt:lpstr>
      <vt:lpstr>PowerPoint Presentation</vt:lpstr>
      <vt:lpstr>PowerPoint Presentation</vt:lpstr>
      <vt:lpstr>PowerPoint Presentation</vt:lpstr>
      <vt:lpstr>PowerPoint Presentation</vt:lpstr>
      <vt:lpstr>EXAMPLES of Key Deliverables  You Should Have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Clement</dc:creator>
  <cp:lastModifiedBy>Michelle Taylor</cp:lastModifiedBy>
  <cp:revision>388</cp:revision>
  <cp:lastPrinted>2018-12-19T16:10:01Z</cp:lastPrinted>
  <dcterms:created xsi:type="dcterms:W3CDTF">2012-04-05T14:39:57Z</dcterms:created>
  <dcterms:modified xsi:type="dcterms:W3CDTF">2019-11-07T13:50:04Z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0x010100A125F3EB7241EA4E864111880BC2DA30</vt:lpwstr>
  </property>
</Properties>
</file>